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21"/>
  </p:notesMasterIdLst>
  <p:sldIdLst>
    <p:sldId id="328" r:id="rId2"/>
    <p:sldId id="333" r:id="rId3"/>
    <p:sldId id="336" r:id="rId4"/>
    <p:sldId id="338" r:id="rId5"/>
    <p:sldId id="337" r:id="rId6"/>
    <p:sldId id="335" r:id="rId7"/>
    <p:sldId id="318" r:id="rId8"/>
    <p:sldId id="332" r:id="rId9"/>
    <p:sldId id="334" r:id="rId10"/>
    <p:sldId id="275" r:id="rId11"/>
    <p:sldId id="330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F5FA"/>
    <a:srgbClr val="59E1EF"/>
    <a:srgbClr val="0000CC"/>
    <a:srgbClr val="EDFBFD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59" d="100"/>
          <a:sy n="59" d="100"/>
        </p:scale>
        <p:origin x="-1320" y="-49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3FD6A-5423-49A4-89EA-4419AA0109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89ED77-1CCF-4F07-93EF-3E088C45F1A1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800" b="1" dirty="0" smtClean="0">
              <a:effectLst/>
            </a:rPr>
            <a:t>Өлкетану</a:t>
          </a:r>
          <a:endParaRPr lang="ru-RU" sz="1800" b="1" i="1" dirty="0"/>
        </a:p>
      </dgm:t>
    </dgm:pt>
    <dgm:pt modelId="{323BBE7C-455E-4130-B46C-8349880FF155}" type="parTrans" cxnId="{C0E3118D-8FDC-4DCF-A89B-9CC6080A7808}">
      <dgm:prSet/>
      <dgm:spPr/>
      <dgm:t>
        <a:bodyPr/>
        <a:lstStyle/>
        <a:p>
          <a:endParaRPr lang="ru-RU"/>
        </a:p>
      </dgm:t>
    </dgm:pt>
    <dgm:pt modelId="{335B7DD9-EA6F-43CD-BDEB-4A790C01CF85}" type="sibTrans" cxnId="{C0E3118D-8FDC-4DCF-A89B-9CC6080A7808}">
      <dgm:prSet/>
      <dgm:spPr/>
      <dgm:t>
        <a:bodyPr/>
        <a:lstStyle/>
        <a:p>
          <a:endParaRPr lang="ru-RU"/>
        </a:p>
      </dgm:t>
    </dgm:pt>
    <dgm:pt modelId="{E0A2396F-DEEA-48EA-9198-620718418E5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800" b="1" dirty="0" smtClean="0">
              <a:effectLst/>
            </a:rPr>
            <a:t>Саналы Азамат</a:t>
          </a:r>
          <a:endParaRPr lang="ru-RU" sz="1800" b="1" i="1" dirty="0"/>
        </a:p>
      </dgm:t>
    </dgm:pt>
    <dgm:pt modelId="{B6E1A027-AE52-4534-8309-E15BD1063EAC}" type="parTrans" cxnId="{1F51F717-9416-4EA6-A0B8-254B3040FD81}">
      <dgm:prSet/>
      <dgm:spPr/>
      <dgm:t>
        <a:bodyPr/>
        <a:lstStyle/>
        <a:p>
          <a:endParaRPr lang="ru-RU"/>
        </a:p>
      </dgm:t>
    </dgm:pt>
    <dgm:pt modelId="{CAF87205-23E2-415B-B365-9C480B160848}" type="sibTrans" cxnId="{1F51F717-9416-4EA6-A0B8-254B3040FD81}">
      <dgm:prSet/>
      <dgm:spPr/>
      <dgm:t>
        <a:bodyPr/>
        <a:lstStyle/>
        <a:p>
          <a:endParaRPr lang="ru-RU"/>
        </a:p>
      </dgm:t>
    </dgm:pt>
    <dgm:pt modelId="{2AF86D20-0DC8-43B9-B07A-C48478C6ACD3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800" b="1" dirty="0" smtClean="0">
              <a:effectLst/>
            </a:rPr>
            <a:t>Кітап-білім бұлағы</a:t>
          </a:r>
          <a:endParaRPr lang="ru-RU" sz="1800" b="1" dirty="0"/>
        </a:p>
      </dgm:t>
    </dgm:pt>
    <dgm:pt modelId="{A3D5C5AE-2962-4D91-AC84-DD860AA84975}" type="parTrans" cxnId="{B1ECC696-4525-48B6-BB3E-41B8B92A58B1}">
      <dgm:prSet/>
      <dgm:spPr/>
      <dgm:t>
        <a:bodyPr/>
        <a:lstStyle/>
        <a:p>
          <a:endParaRPr lang="ru-RU"/>
        </a:p>
      </dgm:t>
    </dgm:pt>
    <dgm:pt modelId="{DB42025E-F625-433F-8B3C-22F01582244F}" type="sibTrans" cxnId="{B1ECC696-4525-48B6-BB3E-41B8B92A58B1}">
      <dgm:prSet/>
      <dgm:spPr/>
      <dgm:t>
        <a:bodyPr/>
        <a:lstStyle/>
        <a:p>
          <a:endParaRPr lang="ru-RU"/>
        </a:p>
      </dgm:t>
    </dgm:pt>
    <dgm:pt modelId="{90322AC4-CC11-4EB1-95DE-354F506E1F6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800" b="1" dirty="0" smtClean="0">
              <a:effectLst/>
            </a:rPr>
            <a:t>Отаным-тағдырым</a:t>
          </a:r>
          <a:endParaRPr lang="ru-RU" sz="1800" b="1" dirty="0"/>
        </a:p>
      </dgm:t>
    </dgm:pt>
    <dgm:pt modelId="{0250A3F7-4DD9-4BE0-ABA9-703A03B8DA4A}" type="parTrans" cxnId="{785FF68A-8608-4C80-ABDA-E4D5F5B05806}">
      <dgm:prSet/>
      <dgm:spPr/>
      <dgm:t>
        <a:bodyPr/>
        <a:lstStyle/>
        <a:p>
          <a:endParaRPr lang="ru-RU"/>
        </a:p>
      </dgm:t>
    </dgm:pt>
    <dgm:pt modelId="{BE817141-849E-479B-82E3-AD1D103B4450}" type="sibTrans" cxnId="{785FF68A-8608-4C80-ABDA-E4D5F5B05806}">
      <dgm:prSet/>
      <dgm:spPr/>
      <dgm:t>
        <a:bodyPr/>
        <a:lstStyle/>
        <a:p>
          <a:endParaRPr lang="ru-RU"/>
        </a:p>
      </dgm:t>
    </dgm:pt>
    <dgm:pt modelId="{B338FDC9-214A-4BD3-AD27-B9B0EFF2A682}">
      <dgm:prSet phldrT="[Текст]" custT="1"/>
      <dgm:spPr/>
      <dgm:t>
        <a:bodyPr/>
        <a:lstStyle/>
        <a:p>
          <a:pPr algn="just"/>
          <a:r>
            <a:rPr lang="ru-RU" sz="1600" b="0" dirty="0" smtClean="0"/>
            <a:t>краеведческое образование в целях духовно-ценностной и практической ориентации обучающихся</a:t>
          </a:r>
          <a:endParaRPr lang="ru-RU" sz="1600" b="0" dirty="0"/>
        </a:p>
      </dgm:t>
    </dgm:pt>
    <dgm:pt modelId="{B2240DA6-A32B-4094-865D-65A2704FBA08}" type="parTrans" cxnId="{57239752-43F0-4791-9343-8E56A3AEA446}">
      <dgm:prSet/>
      <dgm:spPr/>
      <dgm:t>
        <a:bodyPr/>
        <a:lstStyle/>
        <a:p>
          <a:endParaRPr lang="ru-RU"/>
        </a:p>
      </dgm:t>
    </dgm:pt>
    <dgm:pt modelId="{375D18C6-9FC4-4660-909A-9EDF668D6DF9}" type="sibTrans" cxnId="{57239752-43F0-4791-9343-8E56A3AEA446}">
      <dgm:prSet/>
      <dgm:spPr/>
      <dgm:t>
        <a:bodyPr/>
        <a:lstStyle/>
        <a:p>
          <a:endParaRPr lang="ru-RU"/>
        </a:p>
      </dgm:t>
    </dgm:pt>
    <dgm:pt modelId="{A4705A65-5E63-4F9E-B952-CF7AA12F0436}">
      <dgm:prSet phldrT="[Текст]" custT="1"/>
      <dgm:spPr/>
      <dgm:t>
        <a:bodyPr/>
        <a:lstStyle/>
        <a:p>
          <a:r>
            <a:rPr lang="ru-RU" sz="1600" b="0" dirty="0" smtClean="0"/>
            <a:t>развитие у молодежи гражданственности, патриотизма как важнейших духовно-нравственных и социальных ценностей, формирование профессионально значимых качеств и умений к их активному проявлению в различных сферах жизни общества</a:t>
          </a:r>
          <a:endParaRPr lang="ru-RU" sz="1600" b="0" dirty="0"/>
        </a:p>
      </dgm:t>
    </dgm:pt>
    <dgm:pt modelId="{959ED1E4-8515-46D7-BF0F-C90ABA5FC627}" type="parTrans" cxnId="{A2B866CD-C88D-44CD-B2A8-3AD54305C57A}">
      <dgm:prSet/>
      <dgm:spPr/>
      <dgm:t>
        <a:bodyPr/>
        <a:lstStyle/>
        <a:p>
          <a:endParaRPr lang="ru-RU"/>
        </a:p>
      </dgm:t>
    </dgm:pt>
    <dgm:pt modelId="{0C15773F-784B-4668-851C-449D0F286214}" type="sibTrans" cxnId="{A2B866CD-C88D-44CD-B2A8-3AD54305C57A}">
      <dgm:prSet/>
      <dgm:spPr/>
      <dgm:t>
        <a:bodyPr/>
        <a:lstStyle/>
        <a:p>
          <a:endParaRPr lang="ru-RU"/>
        </a:p>
      </dgm:t>
    </dgm:pt>
    <dgm:pt modelId="{0F8D878A-B202-4BD5-A496-29F042E35D0F}">
      <dgm:prSet phldrT="[Текст]" custT="1"/>
      <dgm:spPr/>
      <dgm:t>
        <a:bodyPr/>
        <a:lstStyle/>
        <a:p>
          <a:r>
            <a:rPr lang="ru-RU" sz="1600" b="0" dirty="0" err="1" smtClean="0"/>
            <a:t>профориентационная</a:t>
          </a:r>
          <a:r>
            <a:rPr lang="ru-RU" sz="1600" b="0" dirty="0" smtClean="0"/>
            <a:t> поддержка школьников в целях профессионального самоопределения в условиях свободы выбора сферы деятельности, в соответствии с их возможностями, способностями и с учетом требований и перспектив развития рынка труда</a:t>
          </a:r>
          <a:endParaRPr lang="ru-RU" sz="1600" b="0" dirty="0"/>
        </a:p>
      </dgm:t>
    </dgm:pt>
    <dgm:pt modelId="{ADA8F730-438E-4F41-8362-EA9909FF096C}" type="parTrans" cxnId="{66ED0F8C-5BCA-4A39-B085-49EBF86A23C3}">
      <dgm:prSet/>
      <dgm:spPr/>
      <dgm:t>
        <a:bodyPr/>
        <a:lstStyle/>
        <a:p>
          <a:endParaRPr lang="ru-RU"/>
        </a:p>
      </dgm:t>
    </dgm:pt>
    <dgm:pt modelId="{1F6EF681-6A9B-48C7-B7AF-2EDB1F8A2571}" type="sibTrans" cxnId="{66ED0F8C-5BCA-4A39-B085-49EBF86A23C3}">
      <dgm:prSet/>
      <dgm:spPr/>
      <dgm:t>
        <a:bodyPr/>
        <a:lstStyle/>
        <a:p>
          <a:endParaRPr lang="ru-RU"/>
        </a:p>
      </dgm:t>
    </dgm:pt>
    <dgm:pt modelId="{224E01C0-7EA8-41FF-8F2D-7EA890EF554F}">
      <dgm:prSet phldrT="[Текст]" custT="1"/>
      <dgm:spPr/>
      <dgm:t>
        <a:bodyPr/>
        <a:lstStyle/>
        <a:p>
          <a:r>
            <a:rPr lang="ru-RU" sz="1600" b="0" dirty="0" smtClean="0"/>
            <a:t>приобщение детей и молодежи к чтению как инструменту духовного и интеллектуального прорыва нации, способствующему развитию многонациональной культуры народа Казахстана</a:t>
          </a:r>
          <a:endParaRPr lang="ru-RU" sz="1600" b="0" dirty="0"/>
        </a:p>
      </dgm:t>
    </dgm:pt>
    <dgm:pt modelId="{80C0E74E-4695-4685-8929-86F14AADD7FC}" type="parTrans" cxnId="{B22BFB80-CBB2-4F17-BFD3-5650AD95E64D}">
      <dgm:prSet/>
      <dgm:spPr/>
      <dgm:t>
        <a:bodyPr/>
        <a:lstStyle/>
        <a:p>
          <a:endParaRPr lang="ru-RU"/>
        </a:p>
      </dgm:t>
    </dgm:pt>
    <dgm:pt modelId="{4F3F8189-90CC-4AB5-AAEC-84E9D7A7C33C}" type="sibTrans" cxnId="{B22BFB80-CBB2-4F17-BFD3-5650AD95E64D}">
      <dgm:prSet/>
      <dgm:spPr/>
      <dgm:t>
        <a:bodyPr/>
        <a:lstStyle/>
        <a:p>
          <a:endParaRPr lang="ru-RU"/>
        </a:p>
      </dgm:t>
    </dgm:pt>
    <dgm:pt modelId="{3379B229-CE71-4A86-AE3B-F695E816C165}" type="pres">
      <dgm:prSet presAssocID="{99B3FD6A-5423-49A4-89EA-4419AA0109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556D3-8D4C-4AE5-80BB-C88670195F5F}" type="pres">
      <dgm:prSet presAssocID="{1089ED77-1CCF-4F07-93EF-3E088C45F1A1}" presName="parentLin" presStyleCnt="0"/>
      <dgm:spPr/>
    </dgm:pt>
    <dgm:pt modelId="{D9259D65-6DFF-4118-8EE6-8E54158988F4}" type="pres">
      <dgm:prSet presAssocID="{1089ED77-1CCF-4F07-93EF-3E088C45F1A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07038F8-E79F-4B31-97C1-099D22481560}" type="pres">
      <dgm:prSet presAssocID="{1089ED77-1CCF-4F07-93EF-3E088C45F1A1}" presName="parentText" presStyleLbl="node1" presStyleIdx="0" presStyleCnt="4" custScaleX="62253" custScaleY="61927" custLinFactNeighborX="30311" custLinFactNeighborY="-290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8F8B6-8E79-4A62-A8D0-1AA8E789A38B}" type="pres">
      <dgm:prSet presAssocID="{1089ED77-1CCF-4F07-93EF-3E088C45F1A1}" presName="negativeSpace" presStyleCnt="0"/>
      <dgm:spPr/>
    </dgm:pt>
    <dgm:pt modelId="{0821E09F-27DA-4CBC-9C7D-A2F68F5D1A42}" type="pres">
      <dgm:prSet presAssocID="{1089ED77-1CCF-4F07-93EF-3E088C45F1A1}" presName="childText" presStyleLbl="conFgAcc1" presStyleIdx="0" presStyleCnt="4" custScaleX="100000" custLinFactY="3228" custLinFactNeighborX="46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D8A99-E1C1-481F-BCE5-1DBEED1411BA}" type="pres">
      <dgm:prSet presAssocID="{335B7DD9-EA6F-43CD-BDEB-4A790C01CF85}" presName="spaceBetweenRectangles" presStyleCnt="0"/>
      <dgm:spPr/>
    </dgm:pt>
    <dgm:pt modelId="{DA70EA9F-65A5-4062-B538-4E2B5DC522DD}" type="pres">
      <dgm:prSet presAssocID="{90322AC4-CC11-4EB1-95DE-354F506E1F62}" presName="parentLin" presStyleCnt="0"/>
      <dgm:spPr/>
    </dgm:pt>
    <dgm:pt modelId="{BF07B2BB-C7EA-47F2-A354-1A487FD686E3}" type="pres">
      <dgm:prSet presAssocID="{90322AC4-CC11-4EB1-95DE-354F506E1F6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1A575A7-3334-476E-BBDB-A18E79480A0A}" type="pres">
      <dgm:prSet presAssocID="{90322AC4-CC11-4EB1-95DE-354F506E1F62}" presName="parentText" presStyleLbl="node1" presStyleIdx="1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3EC91-2F0C-4A53-90AE-E4175DD8CDEE}" type="pres">
      <dgm:prSet presAssocID="{90322AC4-CC11-4EB1-95DE-354F506E1F62}" presName="negativeSpace" presStyleCnt="0"/>
      <dgm:spPr/>
    </dgm:pt>
    <dgm:pt modelId="{842A243B-FF44-438A-A4CB-795D7185916F}" type="pres">
      <dgm:prSet presAssocID="{90322AC4-CC11-4EB1-95DE-354F506E1F6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E635-4C9F-4076-8990-BCE51CFD8C7F}" type="pres">
      <dgm:prSet presAssocID="{BE817141-849E-479B-82E3-AD1D103B4450}" presName="spaceBetweenRectangles" presStyleCnt="0"/>
      <dgm:spPr/>
    </dgm:pt>
    <dgm:pt modelId="{0C7A5665-684E-4020-BA8E-77CE60F5E04C}" type="pres">
      <dgm:prSet presAssocID="{E0A2396F-DEEA-48EA-9198-620718418E52}" presName="parentLin" presStyleCnt="0"/>
      <dgm:spPr/>
    </dgm:pt>
    <dgm:pt modelId="{036D2B79-87E5-40F8-A884-DA4F82F0F076}" type="pres">
      <dgm:prSet presAssocID="{E0A2396F-DEEA-48EA-9198-620718418E5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20E2454-A7D5-4B8F-B111-20E1D101DE6C}" type="pres">
      <dgm:prSet presAssocID="{E0A2396F-DEEA-48EA-9198-620718418E52}" presName="parentText" presStyleLbl="node1" presStyleIdx="2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96B45-7E33-4AD5-9AA0-B6407324D4F0}" type="pres">
      <dgm:prSet presAssocID="{E0A2396F-DEEA-48EA-9198-620718418E52}" presName="negativeSpace" presStyleCnt="0"/>
      <dgm:spPr/>
    </dgm:pt>
    <dgm:pt modelId="{7C81AF52-D7AF-4C04-87C8-0D14AF3EEEFE}" type="pres">
      <dgm:prSet presAssocID="{E0A2396F-DEEA-48EA-9198-620718418E5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5DDE4-21CF-4ECB-AB3F-42573A29F4AC}" type="pres">
      <dgm:prSet presAssocID="{CAF87205-23E2-415B-B365-9C480B160848}" presName="spaceBetweenRectangles" presStyleCnt="0"/>
      <dgm:spPr/>
    </dgm:pt>
    <dgm:pt modelId="{4186E56F-42DA-4E66-9304-87D0CC311F17}" type="pres">
      <dgm:prSet presAssocID="{2AF86D20-0DC8-43B9-B07A-C48478C6ACD3}" presName="parentLin" presStyleCnt="0"/>
      <dgm:spPr/>
    </dgm:pt>
    <dgm:pt modelId="{B7AC8B6D-E163-42DF-BE39-59861B1B3A0F}" type="pres">
      <dgm:prSet presAssocID="{2AF86D20-0DC8-43B9-B07A-C48478C6ACD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F44BD81-89DD-4A9A-83EF-16C8E19C4447}" type="pres">
      <dgm:prSet presAssocID="{2AF86D20-0DC8-43B9-B07A-C48478C6ACD3}" presName="parentText" presStyleLbl="node1" presStyleIdx="3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B8514-662E-4F3E-AA64-012021BED71B}" type="pres">
      <dgm:prSet presAssocID="{2AF86D20-0DC8-43B9-B07A-C48478C6ACD3}" presName="negativeSpace" presStyleCnt="0"/>
      <dgm:spPr/>
    </dgm:pt>
    <dgm:pt modelId="{48EF2F2F-2BDC-425C-905F-29CD3BDCE372}" type="pres">
      <dgm:prSet presAssocID="{2AF86D20-0DC8-43B9-B07A-C48478C6ACD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654F04-F400-442C-9ADA-2292BC7EFFBB}" type="presOf" srcId="{E0A2396F-DEEA-48EA-9198-620718418E52}" destId="{036D2B79-87E5-40F8-A884-DA4F82F0F076}" srcOrd="0" destOrd="0" presId="urn:microsoft.com/office/officeart/2005/8/layout/list1"/>
    <dgm:cxn modelId="{BEA5D72A-AED9-4E6F-AC9F-574B274F8FB6}" type="presOf" srcId="{A4705A65-5E63-4F9E-B952-CF7AA12F0436}" destId="{842A243B-FF44-438A-A4CB-795D7185916F}" srcOrd="0" destOrd="0" presId="urn:microsoft.com/office/officeart/2005/8/layout/list1"/>
    <dgm:cxn modelId="{D979EF27-424D-4FF1-A3DC-8FB4C6571244}" type="presOf" srcId="{E0A2396F-DEEA-48EA-9198-620718418E52}" destId="{620E2454-A7D5-4B8F-B111-20E1D101DE6C}" srcOrd="1" destOrd="0" presId="urn:microsoft.com/office/officeart/2005/8/layout/list1"/>
    <dgm:cxn modelId="{57239752-43F0-4791-9343-8E56A3AEA446}" srcId="{1089ED77-1CCF-4F07-93EF-3E088C45F1A1}" destId="{B338FDC9-214A-4BD3-AD27-B9B0EFF2A682}" srcOrd="0" destOrd="0" parTransId="{B2240DA6-A32B-4094-865D-65A2704FBA08}" sibTransId="{375D18C6-9FC4-4660-909A-9EDF668D6DF9}"/>
    <dgm:cxn modelId="{C0E3118D-8FDC-4DCF-A89B-9CC6080A7808}" srcId="{99B3FD6A-5423-49A4-89EA-4419AA010943}" destId="{1089ED77-1CCF-4F07-93EF-3E088C45F1A1}" srcOrd="0" destOrd="0" parTransId="{323BBE7C-455E-4130-B46C-8349880FF155}" sibTransId="{335B7DD9-EA6F-43CD-BDEB-4A790C01CF85}"/>
    <dgm:cxn modelId="{7A33DF73-C9A0-43CF-8957-6660F0D4BD36}" type="presOf" srcId="{2AF86D20-0DC8-43B9-B07A-C48478C6ACD3}" destId="{6F44BD81-89DD-4A9A-83EF-16C8E19C4447}" srcOrd="1" destOrd="0" presId="urn:microsoft.com/office/officeart/2005/8/layout/list1"/>
    <dgm:cxn modelId="{B168C49A-5BD7-4D5E-9132-BA2D80EFA258}" type="presOf" srcId="{B338FDC9-214A-4BD3-AD27-B9B0EFF2A682}" destId="{0821E09F-27DA-4CBC-9C7D-A2F68F5D1A42}" srcOrd="0" destOrd="0" presId="urn:microsoft.com/office/officeart/2005/8/layout/list1"/>
    <dgm:cxn modelId="{0139BC55-4B37-4718-A9DE-CD39B4E455D7}" type="presOf" srcId="{2AF86D20-0DC8-43B9-B07A-C48478C6ACD3}" destId="{B7AC8B6D-E163-42DF-BE39-59861B1B3A0F}" srcOrd="0" destOrd="0" presId="urn:microsoft.com/office/officeart/2005/8/layout/list1"/>
    <dgm:cxn modelId="{13A4D8DC-5A0C-4DA8-9C72-5B470CB0839A}" type="presOf" srcId="{1089ED77-1CCF-4F07-93EF-3E088C45F1A1}" destId="{D9259D65-6DFF-4118-8EE6-8E54158988F4}" srcOrd="0" destOrd="0" presId="urn:microsoft.com/office/officeart/2005/8/layout/list1"/>
    <dgm:cxn modelId="{37B2FC62-EB80-4BC9-A5FA-C77D3C6C8B18}" type="presOf" srcId="{1089ED77-1CCF-4F07-93EF-3E088C45F1A1}" destId="{C07038F8-E79F-4B31-97C1-099D22481560}" srcOrd="1" destOrd="0" presId="urn:microsoft.com/office/officeart/2005/8/layout/list1"/>
    <dgm:cxn modelId="{1F51F717-9416-4EA6-A0B8-254B3040FD81}" srcId="{99B3FD6A-5423-49A4-89EA-4419AA010943}" destId="{E0A2396F-DEEA-48EA-9198-620718418E52}" srcOrd="2" destOrd="0" parTransId="{B6E1A027-AE52-4534-8309-E15BD1063EAC}" sibTransId="{CAF87205-23E2-415B-B365-9C480B160848}"/>
    <dgm:cxn modelId="{2F297853-FF26-4331-ABC9-B7D1D2AA05FB}" type="presOf" srcId="{99B3FD6A-5423-49A4-89EA-4419AA010943}" destId="{3379B229-CE71-4A86-AE3B-F695E816C165}" srcOrd="0" destOrd="0" presId="urn:microsoft.com/office/officeart/2005/8/layout/list1"/>
    <dgm:cxn modelId="{B1ECC696-4525-48B6-BB3E-41B8B92A58B1}" srcId="{99B3FD6A-5423-49A4-89EA-4419AA010943}" destId="{2AF86D20-0DC8-43B9-B07A-C48478C6ACD3}" srcOrd="3" destOrd="0" parTransId="{A3D5C5AE-2962-4D91-AC84-DD860AA84975}" sibTransId="{DB42025E-F625-433F-8B3C-22F01582244F}"/>
    <dgm:cxn modelId="{B22BFB80-CBB2-4F17-BFD3-5650AD95E64D}" srcId="{2AF86D20-0DC8-43B9-B07A-C48478C6ACD3}" destId="{224E01C0-7EA8-41FF-8F2D-7EA890EF554F}" srcOrd="0" destOrd="0" parTransId="{80C0E74E-4695-4685-8929-86F14AADD7FC}" sibTransId="{4F3F8189-90CC-4AB5-AAEC-84E9D7A7C33C}"/>
    <dgm:cxn modelId="{F55177E3-EAD7-4D94-A112-69BE8F961D52}" type="presOf" srcId="{90322AC4-CC11-4EB1-95DE-354F506E1F62}" destId="{F1A575A7-3334-476E-BBDB-A18E79480A0A}" srcOrd="1" destOrd="0" presId="urn:microsoft.com/office/officeart/2005/8/layout/list1"/>
    <dgm:cxn modelId="{53C32641-CE77-41DE-A83D-9ED1AA0A2114}" type="presOf" srcId="{0F8D878A-B202-4BD5-A496-29F042E35D0F}" destId="{7C81AF52-D7AF-4C04-87C8-0D14AF3EEEFE}" srcOrd="0" destOrd="0" presId="urn:microsoft.com/office/officeart/2005/8/layout/list1"/>
    <dgm:cxn modelId="{88145D88-8396-4A31-9286-0A5DA4B3773F}" type="presOf" srcId="{224E01C0-7EA8-41FF-8F2D-7EA890EF554F}" destId="{48EF2F2F-2BDC-425C-905F-29CD3BDCE372}" srcOrd="0" destOrd="0" presId="urn:microsoft.com/office/officeart/2005/8/layout/list1"/>
    <dgm:cxn modelId="{A2B866CD-C88D-44CD-B2A8-3AD54305C57A}" srcId="{90322AC4-CC11-4EB1-95DE-354F506E1F62}" destId="{A4705A65-5E63-4F9E-B952-CF7AA12F0436}" srcOrd="0" destOrd="0" parTransId="{959ED1E4-8515-46D7-BF0F-C90ABA5FC627}" sibTransId="{0C15773F-784B-4668-851C-449D0F286214}"/>
    <dgm:cxn modelId="{785FF68A-8608-4C80-ABDA-E4D5F5B05806}" srcId="{99B3FD6A-5423-49A4-89EA-4419AA010943}" destId="{90322AC4-CC11-4EB1-95DE-354F506E1F62}" srcOrd="1" destOrd="0" parTransId="{0250A3F7-4DD9-4BE0-ABA9-703A03B8DA4A}" sibTransId="{BE817141-849E-479B-82E3-AD1D103B4450}"/>
    <dgm:cxn modelId="{66ED0F8C-5BCA-4A39-B085-49EBF86A23C3}" srcId="{E0A2396F-DEEA-48EA-9198-620718418E52}" destId="{0F8D878A-B202-4BD5-A496-29F042E35D0F}" srcOrd="0" destOrd="0" parTransId="{ADA8F730-438E-4F41-8362-EA9909FF096C}" sibTransId="{1F6EF681-6A9B-48C7-B7AF-2EDB1F8A2571}"/>
    <dgm:cxn modelId="{0516E81F-4DE6-41C0-A1FA-9E6A6592384E}" type="presOf" srcId="{90322AC4-CC11-4EB1-95DE-354F506E1F62}" destId="{BF07B2BB-C7EA-47F2-A354-1A487FD686E3}" srcOrd="0" destOrd="0" presId="urn:microsoft.com/office/officeart/2005/8/layout/list1"/>
    <dgm:cxn modelId="{601279F6-FABE-4D62-ABCE-FC11A5B04E8F}" type="presParOf" srcId="{3379B229-CE71-4A86-AE3B-F695E816C165}" destId="{B5E556D3-8D4C-4AE5-80BB-C88670195F5F}" srcOrd="0" destOrd="0" presId="urn:microsoft.com/office/officeart/2005/8/layout/list1"/>
    <dgm:cxn modelId="{30459AF5-5094-495B-92E3-FF639B981877}" type="presParOf" srcId="{B5E556D3-8D4C-4AE5-80BB-C88670195F5F}" destId="{D9259D65-6DFF-4118-8EE6-8E54158988F4}" srcOrd="0" destOrd="0" presId="urn:microsoft.com/office/officeart/2005/8/layout/list1"/>
    <dgm:cxn modelId="{B2AB0AF6-3557-4E55-B691-7EDB0B090A91}" type="presParOf" srcId="{B5E556D3-8D4C-4AE5-80BB-C88670195F5F}" destId="{C07038F8-E79F-4B31-97C1-099D22481560}" srcOrd="1" destOrd="0" presId="urn:microsoft.com/office/officeart/2005/8/layout/list1"/>
    <dgm:cxn modelId="{2880BEF3-71BE-4DA3-B559-E47127FC44D8}" type="presParOf" srcId="{3379B229-CE71-4A86-AE3B-F695E816C165}" destId="{AF38F8B6-8E79-4A62-A8D0-1AA8E789A38B}" srcOrd="1" destOrd="0" presId="urn:microsoft.com/office/officeart/2005/8/layout/list1"/>
    <dgm:cxn modelId="{C59D8F7C-52CD-4038-9BAF-1E0A9B6D437A}" type="presParOf" srcId="{3379B229-CE71-4A86-AE3B-F695E816C165}" destId="{0821E09F-27DA-4CBC-9C7D-A2F68F5D1A42}" srcOrd="2" destOrd="0" presId="urn:microsoft.com/office/officeart/2005/8/layout/list1"/>
    <dgm:cxn modelId="{604AABD6-CD4A-4FB0-95E4-B15D1B55D2CA}" type="presParOf" srcId="{3379B229-CE71-4A86-AE3B-F695E816C165}" destId="{2C0D8A99-E1C1-481F-BCE5-1DBEED1411BA}" srcOrd="3" destOrd="0" presId="urn:microsoft.com/office/officeart/2005/8/layout/list1"/>
    <dgm:cxn modelId="{01689566-9F53-4ED1-9EFD-015CF99BFE43}" type="presParOf" srcId="{3379B229-CE71-4A86-AE3B-F695E816C165}" destId="{DA70EA9F-65A5-4062-B538-4E2B5DC522DD}" srcOrd="4" destOrd="0" presId="urn:microsoft.com/office/officeart/2005/8/layout/list1"/>
    <dgm:cxn modelId="{B64F1FA9-D20A-421D-9ECD-344DA53D2FAD}" type="presParOf" srcId="{DA70EA9F-65A5-4062-B538-4E2B5DC522DD}" destId="{BF07B2BB-C7EA-47F2-A354-1A487FD686E3}" srcOrd="0" destOrd="0" presId="urn:microsoft.com/office/officeart/2005/8/layout/list1"/>
    <dgm:cxn modelId="{4B671990-3F73-4DD9-A2A2-8EDEF0ADA6A8}" type="presParOf" srcId="{DA70EA9F-65A5-4062-B538-4E2B5DC522DD}" destId="{F1A575A7-3334-476E-BBDB-A18E79480A0A}" srcOrd="1" destOrd="0" presId="urn:microsoft.com/office/officeart/2005/8/layout/list1"/>
    <dgm:cxn modelId="{302AD998-96D8-48C8-9DF7-E8244FCC9A19}" type="presParOf" srcId="{3379B229-CE71-4A86-AE3B-F695E816C165}" destId="{C013EC91-2F0C-4A53-90AE-E4175DD8CDEE}" srcOrd="5" destOrd="0" presId="urn:microsoft.com/office/officeart/2005/8/layout/list1"/>
    <dgm:cxn modelId="{FC62D257-C106-4F57-B93F-0184303ECB98}" type="presParOf" srcId="{3379B229-CE71-4A86-AE3B-F695E816C165}" destId="{842A243B-FF44-438A-A4CB-795D7185916F}" srcOrd="6" destOrd="0" presId="urn:microsoft.com/office/officeart/2005/8/layout/list1"/>
    <dgm:cxn modelId="{753A57DB-235B-4E70-BE2C-BC9BCDBA8F96}" type="presParOf" srcId="{3379B229-CE71-4A86-AE3B-F695E816C165}" destId="{E1F3E635-4C9F-4076-8990-BCE51CFD8C7F}" srcOrd="7" destOrd="0" presId="urn:microsoft.com/office/officeart/2005/8/layout/list1"/>
    <dgm:cxn modelId="{7A8581AD-AC3D-49FE-B613-D43C6BFAB77E}" type="presParOf" srcId="{3379B229-CE71-4A86-AE3B-F695E816C165}" destId="{0C7A5665-684E-4020-BA8E-77CE60F5E04C}" srcOrd="8" destOrd="0" presId="urn:microsoft.com/office/officeart/2005/8/layout/list1"/>
    <dgm:cxn modelId="{D78E6C5E-EF10-417C-9F77-285A8DE0BC62}" type="presParOf" srcId="{0C7A5665-684E-4020-BA8E-77CE60F5E04C}" destId="{036D2B79-87E5-40F8-A884-DA4F82F0F076}" srcOrd="0" destOrd="0" presId="urn:microsoft.com/office/officeart/2005/8/layout/list1"/>
    <dgm:cxn modelId="{864751CD-B5FD-41C0-B455-B1C5535BE6C3}" type="presParOf" srcId="{0C7A5665-684E-4020-BA8E-77CE60F5E04C}" destId="{620E2454-A7D5-4B8F-B111-20E1D101DE6C}" srcOrd="1" destOrd="0" presId="urn:microsoft.com/office/officeart/2005/8/layout/list1"/>
    <dgm:cxn modelId="{FFEE8D5A-C6EA-4840-9166-B12DA3B0E0EE}" type="presParOf" srcId="{3379B229-CE71-4A86-AE3B-F695E816C165}" destId="{BEC96B45-7E33-4AD5-9AA0-B6407324D4F0}" srcOrd="9" destOrd="0" presId="urn:microsoft.com/office/officeart/2005/8/layout/list1"/>
    <dgm:cxn modelId="{1C664FE5-5E1E-40B1-9C9D-22BA1A9F33FF}" type="presParOf" srcId="{3379B229-CE71-4A86-AE3B-F695E816C165}" destId="{7C81AF52-D7AF-4C04-87C8-0D14AF3EEEFE}" srcOrd="10" destOrd="0" presId="urn:microsoft.com/office/officeart/2005/8/layout/list1"/>
    <dgm:cxn modelId="{7CAFD89A-A4E1-4BB5-B92E-A375337ECA86}" type="presParOf" srcId="{3379B229-CE71-4A86-AE3B-F695E816C165}" destId="{9145DDE4-21CF-4ECB-AB3F-42573A29F4AC}" srcOrd="11" destOrd="0" presId="urn:microsoft.com/office/officeart/2005/8/layout/list1"/>
    <dgm:cxn modelId="{C54DE380-3E40-4D18-87BD-9CBCF164B64E}" type="presParOf" srcId="{3379B229-CE71-4A86-AE3B-F695E816C165}" destId="{4186E56F-42DA-4E66-9304-87D0CC311F17}" srcOrd="12" destOrd="0" presId="urn:microsoft.com/office/officeart/2005/8/layout/list1"/>
    <dgm:cxn modelId="{09DAF0B9-CE61-4C4E-8855-2B2E954DEF00}" type="presParOf" srcId="{4186E56F-42DA-4E66-9304-87D0CC311F17}" destId="{B7AC8B6D-E163-42DF-BE39-59861B1B3A0F}" srcOrd="0" destOrd="0" presId="urn:microsoft.com/office/officeart/2005/8/layout/list1"/>
    <dgm:cxn modelId="{8A70723D-8732-4019-91AE-B299D4B00E4F}" type="presParOf" srcId="{4186E56F-42DA-4E66-9304-87D0CC311F17}" destId="{6F44BD81-89DD-4A9A-83EF-16C8E19C4447}" srcOrd="1" destOrd="0" presId="urn:microsoft.com/office/officeart/2005/8/layout/list1"/>
    <dgm:cxn modelId="{A122A6C4-4F43-4E09-A139-001CC900478A}" type="presParOf" srcId="{3379B229-CE71-4A86-AE3B-F695E816C165}" destId="{F22B8514-662E-4F3E-AA64-012021BED71B}" srcOrd="13" destOrd="0" presId="urn:microsoft.com/office/officeart/2005/8/layout/list1"/>
    <dgm:cxn modelId="{FE48FDF8-78A0-47BE-85B9-F5C98FAD6563}" type="presParOf" srcId="{3379B229-CE71-4A86-AE3B-F695E816C165}" destId="{48EF2F2F-2BDC-425C-905F-29CD3BDCE37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 smtClean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pPr algn="just"/>
          <a:r>
            <a:rPr lang="ru-RU" sz="1600" b="1" dirty="0" smtClean="0"/>
            <a:t>конкурентоспособная, прагматичная, сильная, творческая, патриотичная и </a:t>
          </a:r>
          <a:r>
            <a:rPr lang="ru-RU" sz="1600" b="1" dirty="0" err="1" smtClean="0"/>
            <a:t>проактивная</a:t>
          </a:r>
          <a:r>
            <a:rPr lang="ru-RU" sz="1600" b="1" dirty="0" smtClean="0"/>
            <a:t> личность единой нации, фундаментом успешного будущего которой являются воспитание и культ знаний;</a:t>
          </a:r>
          <a:endParaRPr lang="ru-RU" sz="16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 custLinFactNeighborX="27084" custLinFactNeighborY="-2142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181165" custLinFactNeighborX="2660" custLinFactNeighborY="-6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2B93B6-F146-4C97-80A2-6961C045CC6B}" type="presOf" srcId="{C6A1620D-74DB-4C2E-81D0-881E9AEC2873}" destId="{52AB6641-52CE-41FB-8E6E-47B80E02E718}" srcOrd="0" destOrd="0" presId="urn:microsoft.com/office/officeart/2005/8/layout/lProcess3"/>
    <dgm:cxn modelId="{C777D05C-D3A3-48FF-A2B7-BBF1E97FDCC8}" type="presOf" srcId="{716B4A4D-39F3-468C-809E-9CD6DFD8AB89}" destId="{572D4046-0235-4C1F-A419-407C69CD7677}" srcOrd="0" destOrd="0" presId="urn:microsoft.com/office/officeart/2005/8/layout/lProcess3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3C23D9E8-22BC-496A-ADAE-CA7B09C3AE04}" type="presOf" srcId="{14D67585-51F4-4702-AD3D-A18D99229209}" destId="{BA7D0DEF-DA19-480A-8588-58E4DDEBDBC5}" srcOrd="0" destOrd="0" presId="urn:microsoft.com/office/officeart/2005/8/layout/lProcess3"/>
    <dgm:cxn modelId="{3435DEF3-EAD6-40CB-84E4-EF5BF8C8C8FE}" type="presParOf" srcId="{BA7D0DEF-DA19-480A-8588-58E4DDEBDBC5}" destId="{820143A4-49BB-4FE6-B61E-AD5B94CCDBB8}" srcOrd="0" destOrd="0" presId="urn:microsoft.com/office/officeart/2005/8/layout/lProcess3"/>
    <dgm:cxn modelId="{DF38CC95-6D10-4960-987D-EC2270A3DEB2}" type="presParOf" srcId="{820143A4-49BB-4FE6-B61E-AD5B94CCDBB8}" destId="{572D4046-0235-4C1F-A419-407C69CD7677}" srcOrd="0" destOrd="0" presId="urn:microsoft.com/office/officeart/2005/8/layout/lProcess3"/>
    <dgm:cxn modelId="{5E8C75F6-9F37-4935-BF5E-48EB4B4666D8}" type="presParOf" srcId="{820143A4-49BB-4FE6-B61E-AD5B94CCDBB8}" destId="{377FE4AA-B707-4449-BB87-3E16A8406123}" srcOrd="1" destOrd="0" presId="urn:microsoft.com/office/officeart/2005/8/layout/lProcess3"/>
    <dgm:cxn modelId="{97728E18-2FBE-4106-85F4-9AB941EEB299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21E09F-27DA-4CBC-9C7D-A2F68F5D1A42}">
      <dsp:nvSpPr>
        <dsp:cNvPr id="0" name=""/>
        <dsp:cNvSpPr/>
      </dsp:nvSpPr>
      <dsp:spPr>
        <a:xfrm>
          <a:off x="0" y="167389"/>
          <a:ext cx="9595066" cy="81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4684" tIns="249936" rIns="744684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краеведческое образование в целях духовно-ценностной и практической ориентации обучающихся</a:t>
          </a:r>
          <a:endParaRPr lang="ru-RU" sz="1600" b="0" kern="1200" dirty="0"/>
        </a:p>
      </dsp:txBody>
      <dsp:txXfrm>
        <a:off x="0" y="167389"/>
        <a:ext cx="9595066" cy="812700"/>
      </dsp:txXfrm>
    </dsp:sp>
    <dsp:sp modelId="{C07038F8-E79F-4B31-97C1-099D22481560}">
      <dsp:nvSpPr>
        <dsp:cNvPr id="0" name=""/>
        <dsp:cNvSpPr/>
      </dsp:nvSpPr>
      <dsp:spPr>
        <a:xfrm>
          <a:off x="625171" y="0"/>
          <a:ext cx="4181251" cy="219370"/>
        </a:xfrm>
        <a:prstGeom prst="roundRect">
          <a:avLst/>
        </a:prstGeom>
        <a:gradFill rotWithShape="1">
          <a:gsLst>
            <a:gs pos="0">
              <a:schemeClr val="accent2">
                <a:tint val="92000"/>
                <a:satMod val="170000"/>
              </a:schemeClr>
            </a:gs>
            <a:gs pos="15000">
              <a:schemeClr val="accent2">
                <a:tint val="92000"/>
                <a:shade val="99000"/>
                <a:satMod val="170000"/>
              </a:schemeClr>
            </a:gs>
            <a:gs pos="62000">
              <a:schemeClr val="accent2">
                <a:tint val="96000"/>
                <a:shade val="80000"/>
                <a:satMod val="170000"/>
              </a:schemeClr>
            </a:gs>
            <a:gs pos="97000">
              <a:schemeClr val="accent2">
                <a:tint val="98000"/>
                <a:shade val="63000"/>
                <a:satMod val="170000"/>
              </a:schemeClr>
            </a:gs>
            <a:gs pos="100000">
              <a:schemeClr val="accent2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shade val="80000"/>
            </a:schemeClr>
          </a:contourClr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53869" tIns="0" rIns="25386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effectLst/>
            </a:rPr>
            <a:t>Өлкетану</a:t>
          </a:r>
          <a:endParaRPr lang="ru-RU" sz="1800" b="1" i="1" kern="1200" dirty="0"/>
        </a:p>
      </dsp:txBody>
      <dsp:txXfrm>
        <a:off x="625171" y="0"/>
        <a:ext cx="4181251" cy="219370"/>
      </dsp:txXfrm>
    </dsp:sp>
    <dsp:sp modelId="{842A243B-FF44-438A-A4CB-795D7185916F}">
      <dsp:nvSpPr>
        <dsp:cNvPr id="0" name=""/>
        <dsp:cNvSpPr/>
      </dsp:nvSpPr>
      <dsp:spPr>
        <a:xfrm>
          <a:off x="0" y="996106"/>
          <a:ext cx="9595066" cy="1039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4684" tIns="249936" rIns="74468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развитие у молодежи гражданственности, патриотизма как важнейших духовно-нравственных и социальных ценностей, формирование профессионально значимых качеств и умений к их активному проявлению в различных сферах жизни общества</a:t>
          </a:r>
          <a:endParaRPr lang="ru-RU" sz="1600" b="0" kern="1200" dirty="0"/>
        </a:p>
      </dsp:txBody>
      <dsp:txXfrm>
        <a:off x="0" y="996106"/>
        <a:ext cx="9595066" cy="1039500"/>
      </dsp:txXfrm>
    </dsp:sp>
    <dsp:sp modelId="{F1A575A7-3334-476E-BBDB-A18E79480A0A}">
      <dsp:nvSpPr>
        <dsp:cNvPr id="0" name=""/>
        <dsp:cNvSpPr/>
      </dsp:nvSpPr>
      <dsp:spPr>
        <a:xfrm>
          <a:off x="655285" y="953855"/>
          <a:ext cx="4181251" cy="219370"/>
        </a:xfrm>
        <a:prstGeom prst="roundRect">
          <a:avLst/>
        </a:prstGeom>
        <a:gradFill rotWithShape="1">
          <a:gsLst>
            <a:gs pos="0">
              <a:schemeClr val="accent2">
                <a:tint val="92000"/>
                <a:satMod val="170000"/>
              </a:schemeClr>
            </a:gs>
            <a:gs pos="15000">
              <a:schemeClr val="accent2">
                <a:tint val="92000"/>
                <a:shade val="99000"/>
                <a:satMod val="170000"/>
              </a:schemeClr>
            </a:gs>
            <a:gs pos="62000">
              <a:schemeClr val="accent2">
                <a:tint val="96000"/>
                <a:shade val="80000"/>
                <a:satMod val="170000"/>
              </a:schemeClr>
            </a:gs>
            <a:gs pos="97000">
              <a:schemeClr val="accent2">
                <a:tint val="98000"/>
                <a:shade val="63000"/>
                <a:satMod val="170000"/>
              </a:schemeClr>
            </a:gs>
            <a:gs pos="100000">
              <a:schemeClr val="accent2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shade val="80000"/>
            </a:schemeClr>
          </a:contourClr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53869" tIns="0" rIns="25386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effectLst/>
            </a:rPr>
            <a:t>Отаным-тағдырым</a:t>
          </a:r>
          <a:endParaRPr lang="ru-RU" sz="1800" b="1" kern="1200" dirty="0"/>
        </a:p>
      </dsp:txBody>
      <dsp:txXfrm>
        <a:off x="655285" y="953855"/>
        <a:ext cx="4181251" cy="219370"/>
      </dsp:txXfrm>
    </dsp:sp>
    <dsp:sp modelId="{7C81AF52-D7AF-4C04-87C8-0D14AF3EEEFE}">
      <dsp:nvSpPr>
        <dsp:cNvPr id="0" name=""/>
        <dsp:cNvSpPr/>
      </dsp:nvSpPr>
      <dsp:spPr>
        <a:xfrm>
          <a:off x="0" y="2142656"/>
          <a:ext cx="9595066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4684" tIns="249936" rIns="74468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err="1" smtClean="0"/>
            <a:t>профориентационная</a:t>
          </a:r>
          <a:r>
            <a:rPr lang="ru-RU" sz="1600" b="0" kern="1200" dirty="0" smtClean="0"/>
            <a:t> поддержка школьников в целях профессионального самоопределения в условиях свободы выбора сферы деятельности, в соответствии с их возможностями, способностями и с учетом требований и перспектив развития рынка труда</a:t>
          </a:r>
          <a:endParaRPr lang="ru-RU" sz="1600" b="0" kern="1200" dirty="0"/>
        </a:p>
      </dsp:txBody>
      <dsp:txXfrm>
        <a:off x="0" y="2142656"/>
        <a:ext cx="9595066" cy="1285200"/>
      </dsp:txXfrm>
    </dsp:sp>
    <dsp:sp modelId="{620E2454-A7D5-4B8F-B111-20E1D101DE6C}">
      <dsp:nvSpPr>
        <dsp:cNvPr id="0" name=""/>
        <dsp:cNvSpPr/>
      </dsp:nvSpPr>
      <dsp:spPr>
        <a:xfrm>
          <a:off x="655285" y="2100406"/>
          <a:ext cx="4181251" cy="219370"/>
        </a:xfrm>
        <a:prstGeom prst="roundRect">
          <a:avLst/>
        </a:prstGeom>
        <a:gradFill rotWithShape="1">
          <a:gsLst>
            <a:gs pos="0">
              <a:schemeClr val="accent2">
                <a:tint val="92000"/>
                <a:satMod val="170000"/>
              </a:schemeClr>
            </a:gs>
            <a:gs pos="15000">
              <a:schemeClr val="accent2">
                <a:tint val="92000"/>
                <a:shade val="99000"/>
                <a:satMod val="170000"/>
              </a:schemeClr>
            </a:gs>
            <a:gs pos="62000">
              <a:schemeClr val="accent2">
                <a:tint val="96000"/>
                <a:shade val="80000"/>
                <a:satMod val="170000"/>
              </a:schemeClr>
            </a:gs>
            <a:gs pos="97000">
              <a:schemeClr val="accent2">
                <a:tint val="98000"/>
                <a:shade val="63000"/>
                <a:satMod val="170000"/>
              </a:schemeClr>
            </a:gs>
            <a:gs pos="100000">
              <a:schemeClr val="accent2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shade val="80000"/>
            </a:schemeClr>
          </a:contourClr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53869" tIns="0" rIns="25386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effectLst/>
            </a:rPr>
            <a:t>Саналы Азамат</a:t>
          </a:r>
          <a:endParaRPr lang="ru-RU" sz="1800" b="1" i="1" kern="1200" dirty="0"/>
        </a:p>
      </dsp:txBody>
      <dsp:txXfrm>
        <a:off x="655285" y="2100406"/>
        <a:ext cx="4181251" cy="219370"/>
      </dsp:txXfrm>
    </dsp:sp>
    <dsp:sp modelId="{48EF2F2F-2BDC-425C-905F-29CD3BDCE372}">
      <dsp:nvSpPr>
        <dsp:cNvPr id="0" name=""/>
        <dsp:cNvSpPr/>
      </dsp:nvSpPr>
      <dsp:spPr>
        <a:xfrm>
          <a:off x="0" y="3534906"/>
          <a:ext cx="9595066" cy="1039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4684" tIns="249936" rIns="74468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приобщение детей и молодежи к чтению как инструменту духовного и интеллектуального прорыва нации, способствующему развитию многонациональной культуры народа Казахстана</a:t>
          </a:r>
          <a:endParaRPr lang="ru-RU" sz="1600" b="0" kern="1200" dirty="0"/>
        </a:p>
      </dsp:txBody>
      <dsp:txXfrm>
        <a:off x="0" y="3534906"/>
        <a:ext cx="9595066" cy="1039500"/>
      </dsp:txXfrm>
    </dsp:sp>
    <dsp:sp modelId="{6F44BD81-89DD-4A9A-83EF-16C8E19C4447}">
      <dsp:nvSpPr>
        <dsp:cNvPr id="0" name=""/>
        <dsp:cNvSpPr/>
      </dsp:nvSpPr>
      <dsp:spPr>
        <a:xfrm>
          <a:off x="655285" y="3492656"/>
          <a:ext cx="4181251" cy="219370"/>
        </a:xfrm>
        <a:prstGeom prst="roundRect">
          <a:avLst/>
        </a:prstGeom>
        <a:gradFill rotWithShape="1">
          <a:gsLst>
            <a:gs pos="0">
              <a:schemeClr val="accent2">
                <a:tint val="92000"/>
                <a:satMod val="170000"/>
              </a:schemeClr>
            </a:gs>
            <a:gs pos="15000">
              <a:schemeClr val="accent2">
                <a:tint val="92000"/>
                <a:shade val="99000"/>
                <a:satMod val="170000"/>
              </a:schemeClr>
            </a:gs>
            <a:gs pos="62000">
              <a:schemeClr val="accent2">
                <a:tint val="96000"/>
                <a:shade val="80000"/>
                <a:satMod val="170000"/>
              </a:schemeClr>
            </a:gs>
            <a:gs pos="97000">
              <a:schemeClr val="accent2">
                <a:tint val="98000"/>
                <a:shade val="63000"/>
                <a:satMod val="170000"/>
              </a:schemeClr>
            </a:gs>
            <a:gs pos="100000">
              <a:schemeClr val="accent2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shade val="80000"/>
            </a:schemeClr>
          </a:contourClr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53869" tIns="0" rIns="25386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effectLst/>
            </a:rPr>
            <a:t>Кітап-білім бұлағы</a:t>
          </a:r>
          <a:endParaRPr lang="ru-RU" sz="1800" b="1" kern="1200" dirty="0"/>
        </a:p>
      </dsp:txBody>
      <dsp:txXfrm>
        <a:off x="655285" y="3492656"/>
        <a:ext cx="4181251" cy="2193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2D4046-0235-4C1F-A419-407C69CD7677}">
      <dsp:nvSpPr>
        <dsp:cNvPr id="0" name=""/>
        <dsp:cNvSpPr/>
      </dsp:nvSpPr>
      <dsp:spPr>
        <a:xfrm>
          <a:off x="58085" y="82965"/>
          <a:ext cx="1488984" cy="579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700" kern="1200" dirty="0" smtClean="0"/>
            <a:t>ЦЕЛЬ</a:t>
          </a:r>
          <a:endParaRPr lang="ru-RU" sz="2700" kern="1200" dirty="0"/>
        </a:p>
      </dsp:txBody>
      <dsp:txXfrm>
        <a:off x="58085" y="82965"/>
        <a:ext cx="1488984" cy="579000"/>
      </dsp:txXfrm>
    </dsp:sp>
    <dsp:sp modelId="{52AB6641-52CE-41FB-8E6E-47B80E02E718}">
      <dsp:nvSpPr>
        <dsp:cNvPr id="0" name=""/>
        <dsp:cNvSpPr/>
      </dsp:nvSpPr>
      <dsp:spPr>
        <a:xfrm>
          <a:off x="1306225" y="20896"/>
          <a:ext cx="8482801" cy="89557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конкурентоспособная, прагматичная, сильная, творческая, патриотичная и </a:t>
          </a:r>
          <a:r>
            <a:rPr lang="ru-RU" sz="1600" b="1" kern="1200" dirty="0" err="1" smtClean="0"/>
            <a:t>проактивная</a:t>
          </a:r>
          <a:r>
            <a:rPr lang="ru-RU" sz="1600" b="1" kern="1200" dirty="0" smtClean="0"/>
            <a:t> личность единой нации, фундаментом успешного будущего которой являются воспитание и культ знаний;</a:t>
          </a:r>
          <a:endParaRPr lang="ru-RU" sz="16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306225" y="20896"/>
        <a:ext cx="8482801" cy="895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45D75B-A333-4668-ACC4-529BC57FC2AA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FA220F-E448-41BE-8A12-8598FEB5E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98219" y="1413802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254303" y="1344125"/>
            <a:ext cx="68792" cy="65942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551940" y="359898"/>
            <a:ext cx="802386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551940" y="1850064"/>
            <a:ext cx="802386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A67EBD-8C4B-4ABE-8475-205869784020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A0A93C-289E-4352-B540-4FE74A435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6E69E-0DCC-4388-85D2-68FA51BC95F2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6281F-47F8-45FE-8AC2-560F00F02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9500" y="274640"/>
            <a:ext cx="1981200" cy="5851524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38250" y="274641"/>
            <a:ext cx="6026150" cy="5851524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86ED-6B23-4CD8-8795-93D6FD6E12A9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7BBCC-5929-44F7-8E01-C464A294A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9DD70-D2D3-45A8-9C1C-2362D5D63C81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F9F80-555F-4B3A-9749-E74131F42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74208" y="0"/>
            <a:ext cx="74295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476500" y="0"/>
            <a:ext cx="8255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353348" y="2814657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609498" y="2746498"/>
            <a:ext cx="68792" cy="637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3258" y="2600325"/>
            <a:ext cx="69342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93258" y="1066801"/>
            <a:ext cx="69342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F6AA8F-71EF-4E2D-935D-C89543B718A8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1C02CB-D8ED-4EAA-9851-BC22A83CC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5524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76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4B10-D6FE-4D3E-871D-BA92A5B2B95F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CB476-6303-40B5-AAAC-C9EF28923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160336"/>
            <a:ext cx="89154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5206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9530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5206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D09F96-2FAF-4B06-9719-FB50FBCA9C1D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674D1A-A3C8-4F57-9124-6301814E8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8CCC7-16B3-4485-BC32-52C1A4C703B0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12CE6-C35C-4A9F-B725-0101D254A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8375" y="0"/>
            <a:ext cx="880762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98374" y="0"/>
            <a:ext cx="8025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A9D855-ED67-4F2A-8094-966865F2E690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83CBAD-4A40-4D70-8FB1-BB5BF13A2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16778"/>
            <a:ext cx="41275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5300" y="1406964"/>
            <a:ext cx="41275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95300" y="2133601"/>
            <a:ext cx="88328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77E202-59D7-4E98-8562-05947753331F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872BEF-9788-49FB-908A-47837FDD5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5500" y="1066800"/>
            <a:ext cx="4953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428802" y="953966"/>
            <a:ext cx="742950" cy="20442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420784" y="936381"/>
            <a:ext cx="703969" cy="20552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7471" y="1066801"/>
            <a:ext cx="29718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08050" y="1143004"/>
            <a:ext cx="4787900" cy="3514530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8050" y="4800600"/>
            <a:ext cx="47879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B31A0B-F990-49F1-8E00-8D7FA81D5242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141807-5D35-4CDD-903D-42CCA3EBB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82827" y="-815486"/>
            <a:ext cx="1774826" cy="163756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83444" y="20882"/>
            <a:ext cx="1843617" cy="1703510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98122" y="1055078"/>
            <a:ext cx="121952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98375" y="0"/>
            <a:ext cx="880762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54692" y="274760"/>
            <a:ext cx="8124297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554692" y="1447434"/>
            <a:ext cx="812429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879850" y="6305184"/>
            <a:ext cx="2311400" cy="476983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4AB6649B-88AA-4617-8DFB-C44A61795575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6191250" y="6305184"/>
            <a:ext cx="3136900" cy="476983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9330444" y="6305184"/>
            <a:ext cx="495300" cy="476983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9F028237-48A1-458D-880A-BE4947A41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98374" y="0"/>
            <a:ext cx="8025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17" r:id="rId2"/>
    <p:sldLayoutId id="2147483923" r:id="rId3"/>
    <p:sldLayoutId id="2147483918" r:id="rId4"/>
    <p:sldLayoutId id="2147483924" r:id="rId5"/>
    <p:sldLayoutId id="2147483919" r:id="rId6"/>
    <p:sldLayoutId id="2147483925" r:id="rId7"/>
    <p:sldLayoutId id="2147483926" r:id="rId8"/>
    <p:sldLayoutId id="2147483927" r:id="rId9"/>
    <p:sldLayoutId id="2147483920" r:id="rId10"/>
    <p:sldLayoutId id="21474839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095040_1249418758508058_779531417135192473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2760" y="1484784"/>
            <a:ext cx="5355330" cy="3780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Рисунок 2" descr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6576" y="332656"/>
            <a:ext cx="2371618" cy="118916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 noChangeArrowheads="1"/>
          </p:cNvPicPr>
          <p:nvPr/>
        </p:nvPicPr>
        <p:blipFill>
          <a:blip r:embed="rId2" cstate="print">
            <a:lum bright="-2000"/>
          </a:blip>
          <a:srcRect t="6047" b="6725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6"/>
          <p:cNvSpPr>
            <a:spLocks noChangeArrowheads="1"/>
          </p:cNvSpPr>
          <p:nvPr/>
        </p:nvSpPr>
        <p:spPr bwMode="auto">
          <a:xfrm>
            <a:off x="1698731" y="189035"/>
            <a:ext cx="6714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k-KZ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ПОДПРОГРАММА «ТӘРБИЕ ЖӘНЕ БІЛІМ»</a:t>
            </a:r>
            <a:r>
              <a:rPr lang="kk-KZ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9460" name="Рисунок 7" descr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528" y="537430"/>
            <a:ext cx="1526616" cy="65942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0248" name="Прямоугольник 2"/>
          <p:cNvSpPr>
            <a:spLocks noChangeArrowheads="1"/>
          </p:cNvSpPr>
          <p:nvPr/>
        </p:nvSpPr>
        <p:spPr bwMode="auto">
          <a:xfrm>
            <a:off x="2144688" y="836712"/>
            <a:ext cx="6864763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базовое  направление: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«Отаным – тағдырым»</a:t>
            </a: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Конкурс социальных проектов «Моя инициатива - моей Родине»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15 декабря 2017 г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272875" y="1734283"/>
            <a:ext cx="9286875" cy="3302611"/>
          </a:xfrm>
          <a:prstGeom prst="rect">
            <a:avLst/>
          </a:prstGeom>
          <a:solidFill>
            <a:srgbClr val="CAF5FA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рамках реализации программы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жаңғыру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совместно с ГНПП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Бурабай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Окжетпесской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средней школе состоялась презентация проектов «Сакральные места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Бурабая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Мероприятие проводилось с целью воспитания  у учащихся чувства истинного патриотизма, который выражается в любви, гордости и преданности своему краю.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Участники проектов: Мартынова Валерия,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Хасенова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Аяжан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Махметова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Аннура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Мейрамбай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Сагидуллова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Айман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Еркебаева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Карина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Жуматаев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Нурбакыт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Х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сенова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Газиза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описании проектов  раскрыли примеры бережного сохранения сакральных мест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Бурабая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для будущих поколений. Учащиеся продемонстрировали хорошие  знания об  истории своего края, о многочисленных легендах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Бурабая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Поддержали  презентацию проектов, отражающих идеи Главы государства, выраженные в статье «Взгляд в будущее: модернизация общественного сознания»: администрация ГНПП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Бурабай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Ә. Ғ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азиз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Улан басы школы Амангельды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Алдияр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учащиеся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Балабек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Молд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ір, Әмірбек Дамиржан, Билялов Нұрдаулет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Все участники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были награждены дипломами и призами.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7" name="Рисунок 6" descr="фото гнп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0712" y="5005200"/>
            <a:ext cx="4368935" cy="18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 noChangeAspect="1" noChangeArrowheads="1"/>
          </p:cNvPicPr>
          <p:nvPr/>
        </p:nvPicPr>
        <p:blipFill>
          <a:blip r:embed="rId2" cstate="print">
            <a:lum bright="-2000"/>
          </a:blip>
          <a:srcRect t="6047" b="6725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Содержимое 6"/>
          <p:cNvSpPr>
            <a:spLocks noGrp="1"/>
          </p:cNvSpPr>
          <p:nvPr>
            <p:ph sz="quarter" idx="2"/>
          </p:nvPr>
        </p:nvSpPr>
        <p:spPr>
          <a:xfrm>
            <a:off x="687917" y="1484802"/>
            <a:ext cx="4666369" cy="4852254"/>
          </a:xfrm>
        </p:spPr>
        <p:txBody>
          <a:bodyPr/>
          <a:lstStyle/>
          <a:p>
            <a:pPr marL="425450" indent="-342900">
              <a:buFont typeface="Wingdings 2" pitchFamily="18" charset="2"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 В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рамках реализации программы «Рухани жаңғыру» совместно с акиматом п.Бурабай в Окжетпесской средней школе состоялся творческий музыкальный фестиваль  «Дети Казахстана в мире без границ!» .</a:t>
            </a:r>
          </a:p>
          <a:p>
            <a:pPr marL="425450" indent="-342900">
              <a:buFont typeface="Wingdings 2" pitchFamily="18" charset="2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Мероприятие проводилось с целью создания условий для реализации творческих способностей детей. </a:t>
            </a:r>
          </a:p>
          <a:p>
            <a:pPr marL="425450" indent="-342900">
              <a:buFont typeface="Wingdings 2" pitchFamily="18" charset="2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Фестиваль собрал  созвездия талантливых и смелых.</a:t>
            </a:r>
          </a:p>
          <a:p>
            <a:pPr marL="425450" indent="-342900">
              <a:buFont typeface="Wingdings 2" pitchFamily="18" charset="2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На сцене раскрылись маленькие звёздочки: К</a:t>
            </a:r>
            <a:r>
              <a:rPr lang="kk-KZ" sz="1400" smtClean="0">
                <a:latin typeface="Times New Roman" pitchFamily="18" charset="0"/>
                <a:cs typeface="Times New Roman" pitchFamily="18" charset="0"/>
              </a:rPr>
              <a:t>әріп Аяулым, Мұрат Томирис, Кәріп Кенесары, Серік Айнұр, Нұрпеис Әсия, Қанатқызы Шапағат, Сериков Асанали, Қуанышев Елнар, Балабек Мөлдір, Талғат Тадша, Исмагулова Бибинұр, Митрошина Софья, Яковлева Дарья,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и молодые, подающие надежды талантливые ребята:</a:t>
            </a:r>
            <a:r>
              <a:rPr lang="kk-KZ" sz="1400" smtClean="0">
                <a:latin typeface="Times New Roman" pitchFamily="18" charset="0"/>
                <a:cs typeface="Times New Roman" pitchFamily="18" charset="0"/>
              </a:rPr>
              <a:t> Ескендирова Наргиз, Артемьева Алина, Дорогов Павел, Байманов Темирлан, Есенгельдыева Диана, Қазбек Зауреш,  танцевальный коллектив «Сюрприз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», домбровый коллектив «</a:t>
            </a:r>
            <a:r>
              <a:rPr lang="kk-KZ" sz="1400" smtClean="0">
                <a:latin typeface="Times New Roman" pitchFamily="18" charset="0"/>
                <a:cs typeface="Times New Roman" pitchFamily="18" charset="0"/>
              </a:rPr>
              <a:t>Оқжетпес сазы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marL="425450" indent="-342900">
              <a:buFont typeface="Wingdings 2" pitchFamily="18" charset="2"/>
              <a:buNone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marL="425450" indent="-342900">
              <a:buFont typeface="Wingdings 2" pitchFamily="18" charset="2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425450" indent="-342900">
              <a:buFont typeface="Wingdings 2" pitchFamily="18" charset="2"/>
              <a:buNone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Содержимое 11"/>
          <p:cNvSpPr>
            <a:spLocks noGrp="1"/>
          </p:cNvSpPr>
          <p:nvPr>
            <p:ph sz="quarter" idx="4"/>
          </p:nvPr>
        </p:nvSpPr>
        <p:spPr>
          <a:xfrm>
            <a:off x="5051603" y="969352"/>
            <a:ext cx="4359098" cy="4114800"/>
          </a:xfrm>
        </p:spPr>
        <p:txBody>
          <a:bodyPr/>
          <a:lstStyle/>
          <a:p>
            <a:pPr marL="425450" indent="-342900">
              <a:buFont typeface="Wingdings 2" pitchFamily="18" charset="2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В заключение фестиваля свой искрометный юмор,  творческий задор и веселое настроение передала зрительному залу   школьная  команда КВН  «Окжетпеситы». </a:t>
            </a:r>
          </a:p>
          <a:p>
            <a:pPr marL="425450" indent="-342900">
              <a:buFont typeface="Wingdings 2" pitchFamily="18" charset="2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Все участники музыкального фестиваля были награждены дипломами и поощрительными призами акима п.Бурабай Темербекова Ч.Н. </a:t>
            </a:r>
          </a:p>
          <a:p>
            <a:pPr marL="425450" indent="-342900">
              <a:buFont typeface="Wingdings 2" pitchFamily="18" charset="2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Посетил мероприятие  ветеран педагогического труда, учитель музыки Головащенко В.И.</a:t>
            </a:r>
          </a:p>
          <a:p>
            <a:pPr marL="425450" indent="-342900">
              <a:buFont typeface="Wingdings 2" pitchFamily="18" charset="2"/>
              <a:buNone/>
            </a:pPr>
            <a:endParaRPr lang="ru-RU" sz="1400" smtClean="0"/>
          </a:p>
        </p:txBody>
      </p:sp>
      <p:pic>
        <p:nvPicPr>
          <p:cNvPr id="20485" name="Рисунок 7" descr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8624" y="287949"/>
            <a:ext cx="1850322" cy="718771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0486" name="Прямоугольник 6"/>
          <p:cNvSpPr>
            <a:spLocks noChangeArrowheads="1"/>
          </p:cNvSpPr>
          <p:nvPr/>
        </p:nvSpPr>
        <p:spPr bwMode="auto">
          <a:xfrm>
            <a:off x="3288243" y="287949"/>
            <a:ext cx="63448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ПОДПРОГРАММА «ТӘРБИЕ ЖӘНЕ БІЛІМ»</a:t>
            </a:r>
            <a:r>
              <a:rPr lang="kk-KZ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1231" y="4974248"/>
            <a:ext cx="1924615" cy="171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3080" y="3356992"/>
            <a:ext cx="2215925" cy="182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Без имени-1коп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pattFill prst="ltDnDiag">
              <a:fgClr>
                <a:srgbClr val="FFFF00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2051" name="Рисунок 6" descr="vlcsnap-2012-01-28-11h01m37s1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7825" y="3716338"/>
            <a:ext cx="3652838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7" descr="vlcsnap-2012-01-28-11h04m27s17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5213" y="3716338"/>
            <a:ext cx="3652837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5" descr="vlcsnap-2012-01-28-10h56m52s77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1113" y="620713"/>
            <a:ext cx="35353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1065213" y="3213100"/>
            <a:ext cx="850265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201613" algn="ctr">
              <a:tabLst>
                <a:tab pos="304800" algn="l"/>
              </a:tabLst>
              <a:defRPr/>
            </a:pPr>
            <a:r>
              <a:rPr lang="kk-KZ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Мұражайдағы    экскурсия: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Рисунок 2" descr="SAM_346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57825" y="620713"/>
            <a:ext cx="35433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Без имени-1коп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pattFill prst="ltDnDiag">
              <a:fgClr>
                <a:srgbClr val="FFFF00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5124" name="Рисунок 2" descr="PHOT017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032" y="1052736"/>
            <a:ext cx="4219529" cy="3956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5313363" y="5084763"/>
            <a:ext cx="4305300" cy="635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eaLnBrk="1" hangingPunct="1"/>
            <a:r>
              <a:rPr lang="ru-RU" sz="1400" b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Руководитель военно-патриотического </a:t>
            </a:r>
            <a:br>
              <a:rPr lang="ru-RU" sz="1400" b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ru-RU" sz="1400" b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клуба «Ер жүрек» Нурпеисов К.С.</a:t>
            </a:r>
          </a:p>
        </p:txBody>
      </p:sp>
      <p:pic>
        <p:nvPicPr>
          <p:cNvPr id="5" name="Рисунок 2" descr="2015-05-05 12.10.4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6616" y="764704"/>
            <a:ext cx="3058517" cy="2117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2" descr="2015-05-05 12.18.34.jpg"/>
          <p:cNvPicPr>
            <a:picLocks noChangeAspect="1"/>
          </p:cNvPicPr>
          <p:nvPr/>
        </p:nvPicPr>
        <p:blipFill>
          <a:blip r:embed="rId5" cstate="print"/>
          <a:srcRect l="3435" t="16028" r="2962"/>
          <a:stretch>
            <a:fillRect/>
          </a:stretch>
        </p:blipFill>
        <p:spPr bwMode="auto">
          <a:xfrm>
            <a:off x="1136576" y="3212976"/>
            <a:ext cx="3635279" cy="2257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Без имени-1коп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pattFill prst="ltDnDiag">
              <a:fgClr>
                <a:srgbClr val="FFFF00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Рисунок 2" descr="2015-05-09 10.18.12.jpg"/>
          <p:cNvPicPr>
            <a:picLocks noChangeAspect="1"/>
          </p:cNvPicPr>
          <p:nvPr/>
        </p:nvPicPr>
        <p:blipFill>
          <a:blip r:embed="rId3" cstate="print"/>
          <a:srcRect l="12243" r="11235"/>
          <a:stretch>
            <a:fillRect/>
          </a:stretch>
        </p:blipFill>
        <p:spPr bwMode="auto">
          <a:xfrm>
            <a:off x="848544" y="692696"/>
            <a:ext cx="3960440" cy="3582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65213" y="4437063"/>
            <a:ext cx="3816350" cy="5762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9 мая- День Победы!</a:t>
            </a:r>
          </a:p>
        </p:txBody>
      </p:sp>
      <p:pic>
        <p:nvPicPr>
          <p:cNvPr id="6" name="Рисунок 2" descr="2015-05-09 12.27.3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4438" y="1773238"/>
            <a:ext cx="4448175" cy="3078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Без имени-1коп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pattFill prst="ltDnDiag">
              <a:fgClr>
                <a:srgbClr val="FFFF00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5343525" y="404813"/>
            <a:ext cx="4067175" cy="922337"/>
          </a:xfrm>
        </p:spPr>
        <p:txBody>
          <a:bodyPr/>
          <a:lstStyle/>
          <a:p>
            <a:pPr eaLnBrk="1" hangingPunct="1"/>
            <a:r>
              <a:rPr lang="ru-RU" sz="1400" b="1" smtClean="0">
                <a:solidFill>
                  <a:srgbClr val="FFFF00"/>
                </a:solidFill>
                <a:latin typeface="Arial Black" pitchFamily="34" charset="0"/>
              </a:rPr>
              <a:t>Обелиск воинам ВОВ </a:t>
            </a:r>
            <a:br>
              <a:rPr lang="ru-RU" sz="1400" b="1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1400" b="1" smtClean="0">
                <a:solidFill>
                  <a:srgbClr val="FFFF00"/>
                </a:solidFill>
                <a:latin typeface="Arial Black" pitchFamily="34" charset="0"/>
              </a:rPr>
              <a:t>в а.Сарыбулак</a:t>
            </a:r>
          </a:p>
        </p:txBody>
      </p:sp>
      <p:pic>
        <p:nvPicPr>
          <p:cNvPr id="17412" name="Рисунок 2" descr="SAM_924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013" y="765176"/>
            <a:ext cx="4425023" cy="544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Рисунок 2" descr="2015-05-09 12.46.3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7056" y="1124744"/>
            <a:ext cx="3977879" cy="4895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Без имени-1коп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pattFill prst="ltDnDiag">
              <a:fgClr>
                <a:srgbClr val="FFFF00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26627" name="Рисунок 2" descr="2015-03-19 11.22.30.jpg"/>
          <p:cNvPicPr>
            <a:picLocks noChangeAspect="1"/>
          </p:cNvPicPr>
          <p:nvPr/>
        </p:nvPicPr>
        <p:blipFill>
          <a:blip r:embed="rId3" cstate="print"/>
          <a:srcRect t="4545"/>
          <a:stretch>
            <a:fillRect/>
          </a:stretch>
        </p:blipFill>
        <p:spPr bwMode="auto">
          <a:xfrm>
            <a:off x="704528" y="1700808"/>
            <a:ext cx="4575853" cy="3024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816600" y="1773238"/>
            <a:ext cx="3162300" cy="6334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Юные помощники полиции</a:t>
            </a:r>
          </a:p>
        </p:txBody>
      </p:sp>
      <p:pic>
        <p:nvPicPr>
          <p:cNvPr id="6" name="Рисунок 2" descr="2015-03-19 11.47.2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9064" y="2636912"/>
            <a:ext cx="3952288" cy="2736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Без имени-1коп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pattFill prst="ltDnDiag">
              <a:fgClr>
                <a:srgbClr val="FFFF00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>
          <a:xfrm>
            <a:off x="6465888" y="4005263"/>
            <a:ext cx="2663825" cy="165576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Дружина Юных пожарных «Спасатели»</a:t>
            </a:r>
          </a:p>
        </p:txBody>
      </p:sp>
      <p:pic>
        <p:nvPicPr>
          <p:cNvPr id="28676" name="Рисунок 2" descr="SAM_705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288" y="2420938"/>
            <a:ext cx="5408612" cy="3744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3" descr="2014-04-10 12.27.1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5008" y="908720"/>
            <a:ext cx="4254449" cy="2945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Без имени-1коп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pattFill prst="ltDnDiag">
              <a:fgClr>
                <a:srgbClr val="FFFF00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31748" name="Рисунок 2" descr="2014-04-17 17.55.50-1.jpg"/>
          <p:cNvPicPr>
            <a:picLocks noChangeAspect="1"/>
          </p:cNvPicPr>
          <p:nvPr/>
        </p:nvPicPr>
        <p:blipFill>
          <a:blip r:embed="rId3" cstate="print"/>
          <a:srcRect t="26716"/>
          <a:stretch>
            <a:fillRect/>
          </a:stretch>
        </p:blipFill>
        <p:spPr bwMode="auto">
          <a:xfrm>
            <a:off x="974558" y="692697"/>
            <a:ext cx="4086225" cy="2765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9" name="Рисунок 2" descr="SAM_4196.JPG"/>
          <p:cNvPicPr>
            <a:picLocks noChangeAspect="1"/>
          </p:cNvPicPr>
          <p:nvPr/>
        </p:nvPicPr>
        <p:blipFill>
          <a:blip r:embed="rId4" cstate="print"/>
          <a:srcRect r="16995"/>
          <a:stretch>
            <a:fillRect/>
          </a:stretch>
        </p:blipFill>
        <p:spPr bwMode="auto">
          <a:xfrm>
            <a:off x="5343044" y="692696"/>
            <a:ext cx="4056989" cy="338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71125_155653_428.jpg"/>
          <p:cNvPicPr>
            <a:picLocks noChangeAspect="1"/>
          </p:cNvPicPr>
          <p:nvPr/>
        </p:nvPicPr>
        <p:blipFill>
          <a:blip r:embed="rId5" cstate="print"/>
          <a:srcRect t="15359"/>
          <a:stretch>
            <a:fillRect/>
          </a:stretch>
        </p:blipFill>
        <p:spPr>
          <a:xfrm>
            <a:off x="5733087" y="4149081"/>
            <a:ext cx="3042338" cy="223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7" name="Заголовок 1"/>
          <p:cNvSpPr>
            <a:spLocks noGrp="1"/>
          </p:cNvSpPr>
          <p:nvPr>
            <p:ph type="title"/>
          </p:nvPr>
        </p:nvSpPr>
        <p:spPr>
          <a:xfrm>
            <a:off x="739775" y="3500438"/>
            <a:ext cx="4446588" cy="43338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1600" b="1" dirty="0" smtClean="0">
                <a:solidFill>
                  <a:srgbClr val="FF0000"/>
                </a:solidFill>
              </a:rPr>
              <a:t>КОМАНДА КВН «ОКЖЕТПЕС И ТЫ»</a:t>
            </a:r>
          </a:p>
        </p:txBody>
      </p:sp>
      <p:pic>
        <p:nvPicPr>
          <p:cNvPr id="7" name="Рисунок 6" descr="IMG_20180222_230311_258.jpg"/>
          <p:cNvPicPr>
            <a:picLocks noChangeAspect="1"/>
          </p:cNvPicPr>
          <p:nvPr/>
        </p:nvPicPr>
        <p:blipFill>
          <a:blip r:embed="rId6" cstate="print"/>
          <a:srcRect l="24013" t="14300" r="9051" b="21651"/>
          <a:stretch>
            <a:fillRect/>
          </a:stretch>
        </p:blipFill>
        <p:spPr>
          <a:xfrm>
            <a:off x="1832654" y="4077073"/>
            <a:ext cx="2964329" cy="1963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Без имени-1коп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pattFill prst="ltDnDiag">
              <a:fgClr>
                <a:srgbClr val="FFFF00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9219" name="Рисунок 2" descr="20171215_114915.jpg"/>
          <p:cNvPicPr>
            <a:picLocks noChangeAspect="1"/>
          </p:cNvPicPr>
          <p:nvPr/>
        </p:nvPicPr>
        <p:blipFill>
          <a:blip r:embed="rId3" cstate="print"/>
          <a:srcRect t="7811" b="21892"/>
          <a:stretch>
            <a:fillRect/>
          </a:stretch>
        </p:blipFill>
        <p:spPr bwMode="auto">
          <a:xfrm>
            <a:off x="584200" y="1052513"/>
            <a:ext cx="902652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2413" y="5445125"/>
            <a:ext cx="4824412" cy="56197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1800" dirty="0" smtClean="0"/>
              <a:t>ДОМБЫРАШЫЛАР ОРКЕСТР</a:t>
            </a:r>
            <a:r>
              <a:rPr lang="kk-KZ" sz="1800" dirty="0" smtClean="0"/>
              <a:t>І</a:t>
            </a: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488" y="188640"/>
            <a:ext cx="3912435" cy="2934326"/>
          </a:xfrm>
          <a:prstGeom prst="rect">
            <a:avLst/>
          </a:prstGeom>
        </p:spPr>
      </p:pic>
      <p:pic>
        <p:nvPicPr>
          <p:cNvPr id="5" name="Рисунок 4" descr="ryhani-660x33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4608" y="3077580"/>
            <a:ext cx="7560840" cy="3780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4338" y="577851"/>
          <a:ext cx="9595064" cy="57843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0173"/>
                <a:gridCol w="2262251"/>
                <a:gridCol w="1560173"/>
                <a:gridCol w="2496277"/>
                <a:gridCol w="1716190"/>
              </a:tblGrid>
              <a:tr h="7531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СПЕЦПРОЕКТЫ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4" marR="49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Подпрограмма «</a:t>
                      </a:r>
                      <a:r>
                        <a:rPr lang="kk-KZ" sz="1400" dirty="0">
                          <a:effectLst/>
                        </a:rPr>
                        <a:t>Тәрбие және білім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</a:endParaRPr>
                    </a:p>
                  </a:txBody>
                  <a:tcPr marL="49964" marR="49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Подпрограмма «</a:t>
                      </a:r>
                      <a:r>
                        <a:rPr lang="ru-RU" sz="1400" dirty="0" err="1">
                          <a:effectLst/>
                        </a:rPr>
                        <a:t>Атамекен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</a:endParaRPr>
                    </a:p>
                  </a:txBody>
                  <a:tcPr marL="49964" marR="49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Подпрограмма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</a:t>
                      </a:r>
                      <a:r>
                        <a:rPr lang="kk-KZ" sz="1400" dirty="0">
                          <a:effectLst/>
                        </a:rPr>
                        <a:t>Рухани қазына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</a:endParaRPr>
                    </a:p>
                  </a:txBody>
                  <a:tcPr marL="49964" marR="49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Подпрограмма «</a:t>
                      </a:r>
                      <a:r>
                        <a:rPr lang="kk-KZ" sz="1400" dirty="0">
                          <a:effectLst/>
                        </a:rPr>
                        <a:t>Ақпарат толқыны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</a:endParaRPr>
                    </a:p>
                  </a:txBody>
                  <a:tcPr marL="49964" marR="49964" marT="0" marB="0"/>
                </a:tc>
              </a:tr>
              <a:tr h="9453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ТУҒАН ЖЕР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4" marR="4996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Өлкетану;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Отаным-тағдырым;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Саналы Азамат.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Кітап-білім </a:t>
                      </a:r>
                      <a:r>
                        <a:rPr lang="kk-KZ" sz="1400" dirty="0" smtClean="0">
                          <a:effectLst/>
                        </a:rPr>
                        <a:t>бұлағы</a:t>
                      </a:r>
                      <a:endParaRPr lang="ru-RU" sz="1400" dirty="0">
                        <a:effectLst/>
                      </a:endParaRPr>
                    </a:p>
                  </a:txBody>
                  <a:tcPr marL="49964" marR="49964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1. Жергілікті бастамалар картасы;</a:t>
                      </a:r>
                      <a:endParaRPr lang="ru-RU" sz="1400" dirty="0">
                        <a:effectLst/>
                      </a:endParaRPr>
                    </a:p>
                    <a:p>
                      <a:pPr marL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2. Жомарт </a:t>
                      </a:r>
                      <a:r>
                        <a:rPr lang="kk-KZ" sz="1400" dirty="0" smtClean="0">
                          <a:effectLst/>
                        </a:rPr>
                        <a:t>жүрек</a:t>
                      </a:r>
                      <a:endParaRPr lang="ru-RU" sz="1400" dirty="0">
                        <a:effectLst/>
                      </a:endParaRPr>
                    </a:p>
                  </a:txBody>
                  <a:tcPr marL="49964" marR="4996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Региональная культура, традиции и ценности;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Внутренний и паломнический туризм.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4" marR="49964" marT="0" marB="0"/>
                </a:tc>
                <a:tc rowSpan="4"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Информационное сопровождение программы «Рухани жанғыру».</a:t>
                      </a:r>
                      <a:endParaRPr lang="ru-RU" sz="1400" dirty="0">
                        <a:effectLst/>
                      </a:endParaRPr>
                    </a:p>
                    <a:p>
                      <a:pPr marL="2139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4" marR="49964" marT="0" marB="0" anchor="ctr"/>
                </a:tc>
              </a:tr>
              <a:tr h="6695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САКРАЛЬНАЯ ГЕОГРАФИЯ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4" marR="49964" marT="0" marB="0"/>
                </a:tc>
                <a:tc>
                  <a:txBody>
                    <a:bodyPr/>
                    <a:lstStyle/>
                    <a:p>
                      <a:pPr marL="213995" indent="-2139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4" marR="49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4" marR="49964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Ұлттық құндылықтар – ел бірлігі;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Асыл ұрпақ;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Қасиетті Қазақстан.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4" marR="4996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1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КАЗАХСТАНСКАЯ КУЛЬТУРА В СОВРЕМЕННОМ МИРЕ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4" marR="49964" marT="0" marB="0"/>
                </a:tc>
                <a:tc>
                  <a:txBody>
                    <a:bodyPr/>
                    <a:lstStyle/>
                    <a:p>
                      <a:pPr marL="213995" indent="-2139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4" marR="49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4" marR="49964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kk-KZ" sz="1400" dirty="0">
                          <a:effectLst/>
                        </a:rPr>
                        <a:t>Мәдени даму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4" marR="4996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54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100 НОВЫХ УЧЕБНИКОВ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4" marR="4996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Новое гуманитарное знание. 100 новых учебников на казахском языке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4" marR="49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________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4" marR="49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Задачи других Базовых проектов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4" marR="4996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7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00"/>
                      </a:pPr>
                      <a:r>
                        <a:rPr lang="kk-KZ" sz="1400" dirty="0">
                          <a:effectLst/>
                        </a:rPr>
                        <a:t>НОВЫХ ЛИЦ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4" marR="49964" marT="0" marB="0"/>
                </a:tc>
                <a:tc>
                  <a:txBody>
                    <a:bodyPr/>
                    <a:lstStyle/>
                    <a:p>
                      <a:pPr marL="213995" indent="-2139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4" marR="49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4" marR="49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4" marR="49964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100 новых лиц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4" marR="49964" marT="0" marB="0"/>
                </a:tc>
              </a:tr>
              <a:tr h="9764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ПЕРЕВОД КАЗАХСКОГО ЯЗЫКА НА ЛАТИНСКУЮ ГРАФИКУ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4" marR="4996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Перевод казахского языка на латинскую графику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4" marR="49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________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4" marR="49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4" marR="49964" marT="0" marB="0" anchor="ctr"/>
                </a:tc>
                <a:tc>
                  <a:txBody>
                    <a:bodyPr/>
                    <a:lstStyle/>
                    <a:p>
                      <a:pPr marL="2622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Задачи других Базовых проектов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4" marR="49964" marT="0" marB="0" anchor="ctr"/>
                </a:tc>
              </a:tr>
            </a:tbl>
          </a:graphicData>
        </a:graphic>
      </p:graphicFrame>
      <p:sp>
        <p:nvSpPr>
          <p:cNvPr id="4145" name="Прямоугольник 2"/>
          <p:cNvSpPr>
            <a:spLocks noChangeArrowheads="1"/>
          </p:cNvSpPr>
          <p:nvPr/>
        </p:nvSpPr>
        <p:spPr bwMode="auto">
          <a:xfrm>
            <a:off x="361157" y="115888"/>
            <a:ext cx="928343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ПОДПРОГРАММЫ, СПЕЦПРОЕКТЫ И БАЗОВЫЕ ПРОЕКТЫ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905999" cy="6858000"/>
          </a:xfrm>
          <a:prstGeom prst="rect">
            <a:avLst/>
          </a:prstGeom>
        </p:spPr>
      </p:pic>
      <p:sp>
        <p:nvSpPr>
          <p:cNvPr id="120" name="Прямоугольник 119"/>
          <p:cNvSpPr/>
          <p:nvPr/>
        </p:nvSpPr>
        <p:spPr>
          <a:xfrm>
            <a:off x="4757016" y="5788995"/>
            <a:ext cx="4787076" cy="7725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91" tIns="43446" rIns="86891" bIns="43446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515563" y="5788995"/>
            <a:ext cx="4196548" cy="7725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91" tIns="43446" rIns="86891" bIns="43446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2638" y="614631"/>
            <a:ext cx="3221338" cy="318573"/>
          </a:xfrm>
          <a:prstGeom prst="rect">
            <a:avLst/>
          </a:prstGeom>
          <a:noFill/>
        </p:spPr>
        <p:txBody>
          <a:bodyPr wrap="square" lIns="86891" tIns="43446" rIns="86891" bIns="43446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</a:rPr>
              <a:t>АРХИТЕКТУРНАЯ КАРТА</a:t>
            </a:r>
            <a:endParaRPr lang="ru-RU" sz="1500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5563" y="1248507"/>
            <a:ext cx="2053921" cy="525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91" tIns="43446" rIns="86891" bIns="43446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217" y="1284688"/>
            <a:ext cx="1510313" cy="487850"/>
          </a:xfrm>
          <a:prstGeom prst="rect">
            <a:avLst/>
          </a:prstGeom>
          <a:noFill/>
        </p:spPr>
        <p:txBody>
          <a:bodyPr wrap="square" lIns="86891" tIns="43446" rIns="86891" bIns="43446" rtlCol="0">
            <a:spAutoFit/>
          </a:bodyPr>
          <a:lstStyle/>
          <a:p>
            <a:pPr algn="ctr"/>
            <a:r>
              <a:rPr lang="ru-RU" sz="1300" b="1" dirty="0">
                <a:solidFill>
                  <a:schemeClr val="bg1"/>
                </a:solidFill>
              </a:rPr>
              <a:t>БАЗОВЫЕ </a:t>
            </a:r>
          </a:p>
          <a:p>
            <a:pPr algn="ctr"/>
            <a:r>
              <a:rPr lang="ru-RU" sz="1300" b="1" dirty="0">
                <a:solidFill>
                  <a:schemeClr val="bg1"/>
                </a:solidFill>
              </a:rPr>
              <a:t>НАПРАВЛЕНИЯ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90210" y="196164"/>
            <a:ext cx="7125581" cy="441684"/>
          </a:xfrm>
          <a:prstGeom prst="rect">
            <a:avLst/>
          </a:prstGeom>
          <a:noFill/>
        </p:spPr>
        <p:txBody>
          <a:bodyPr wrap="square" lIns="86891" tIns="43446" rIns="86891" bIns="43446" rtlCol="0">
            <a:spAutoFit/>
          </a:bodyPr>
          <a:lstStyle/>
          <a:p>
            <a:r>
              <a:rPr lang="ru-RU" sz="2300" b="1" dirty="0">
                <a:solidFill>
                  <a:schemeClr val="accent4"/>
                </a:solidFill>
              </a:rPr>
              <a:t>ПОДПРОГРАММА «ТӘРБИЕ ЖӘНЕ БІЛІМ»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943733" y="1241042"/>
            <a:ext cx="1933961" cy="525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91" tIns="43446" rIns="86891" bIns="43446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25559" y="1373664"/>
            <a:ext cx="1510313" cy="287795"/>
          </a:xfrm>
          <a:prstGeom prst="rect">
            <a:avLst/>
          </a:prstGeom>
          <a:noFill/>
        </p:spPr>
        <p:txBody>
          <a:bodyPr wrap="square" lIns="86891" tIns="43446" rIns="86891" bIns="43446" rtlCol="0">
            <a:spAutoFit/>
          </a:bodyPr>
          <a:lstStyle/>
          <a:p>
            <a:pPr algn="ctr"/>
            <a:r>
              <a:rPr lang="ru-RU" sz="1300" b="1" dirty="0">
                <a:solidFill>
                  <a:schemeClr val="bg1"/>
                </a:solidFill>
              </a:rPr>
              <a:t>ПРОЕКТЫ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309002" y="1241042"/>
            <a:ext cx="1915420" cy="525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91" tIns="43446" rIns="86891" bIns="43446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04704" y="1366661"/>
            <a:ext cx="1510313" cy="287795"/>
          </a:xfrm>
          <a:prstGeom prst="rect">
            <a:avLst/>
          </a:prstGeom>
          <a:noFill/>
        </p:spPr>
        <p:txBody>
          <a:bodyPr wrap="square" lIns="86891" tIns="43446" rIns="86891" bIns="43446" rtlCol="0">
            <a:spAutoFit/>
          </a:bodyPr>
          <a:lstStyle/>
          <a:p>
            <a:pPr algn="ctr"/>
            <a:r>
              <a:rPr lang="ru-RU" sz="1300" b="1" dirty="0">
                <a:solidFill>
                  <a:schemeClr val="bg1"/>
                </a:solidFill>
              </a:rPr>
              <a:t>ПОДПРОЕКТЫ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637761" y="1248507"/>
            <a:ext cx="1915317" cy="525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91" tIns="43446" rIns="86891" bIns="43446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16994" y="1382411"/>
            <a:ext cx="1510313" cy="287795"/>
          </a:xfrm>
          <a:prstGeom prst="rect">
            <a:avLst/>
          </a:prstGeom>
          <a:noFill/>
        </p:spPr>
        <p:txBody>
          <a:bodyPr wrap="square" lIns="86891" tIns="43446" rIns="86891" bIns="43446" rtlCol="0">
            <a:spAutoFit/>
          </a:bodyPr>
          <a:lstStyle/>
          <a:p>
            <a:pPr algn="ctr"/>
            <a:r>
              <a:rPr lang="ru-RU" sz="13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33332" y="2230422"/>
            <a:ext cx="1215151" cy="52583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91" tIns="43446" rIns="86891" bIns="43446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33332" y="3094938"/>
            <a:ext cx="1215151" cy="52583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91" tIns="43446" rIns="86891" bIns="43446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1633" y="3225732"/>
            <a:ext cx="1510313" cy="287795"/>
          </a:xfrm>
          <a:prstGeom prst="rect">
            <a:avLst/>
          </a:prstGeom>
          <a:noFill/>
        </p:spPr>
        <p:txBody>
          <a:bodyPr wrap="square" lIns="86891" tIns="43446" rIns="86891" bIns="43446" rtlCol="0">
            <a:spAutoFit/>
          </a:bodyPr>
          <a:lstStyle/>
          <a:p>
            <a:pPr algn="ctr"/>
            <a:r>
              <a:rPr lang="ru-RU" sz="1300" b="1" dirty="0">
                <a:solidFill>
                  <a:schemeClr val="bg1"/>
                </a:solidFill>
              </a:rPr>
              <a:t>ӨЛКЕТАНУ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33332" y="3981984"/>
            <a:ext cx="1215151" cy="52583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91" tIns="43446" rIns="86891" bIns="43446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1969" y="4033166"/>
            <a:ext cx="1510313" cy="487850"/>
          </a:xfrm>
          <a:prstGeom prst="rect">
            <a:avLst/>
          </a:prstGeom>
          <a:noFill/>
        </p:spPr>
        <p:txBody>
          <a:bodyPr wrap="square" lIns="86891" tIns="43446" rIns="86891" bIns="43446" rtlCol="0">
            <a:spAutoFit/>
          </a:bodyPr>
          <a:lstStyle/>
          <a:p>
            <a:pPr algn="ctr"/>
            <a:r>
              <a:rPr lang="ru-RU" sz="1300" b="1" dirty="0">
                <a:solidFill>
                  <a:schemeClr val="bg1"/>
                </a:solidFill>
              </a:rPr>
              <a:t>САНАЛЫ-</a:t>
            </a:r>
          </a:p>
          <a:p>
            <a:pPr algn="ctr"/>
            <a:r>
              <a:rPr lang="ru-RU" sz="1300" b="1" dirty="0">
                <a:solidFill>
                  <a:schemeClr val="bg1"/>
                </a:solidFill>
              </a:rPr>
              <a:t>АЗАМАТ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33332" y="4893918"/>
            <a:ext cx="1215151" cy="52583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91" tIns="43446" rIns="86891" bIns="43446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1969" y="2274658"/>
            <a:ext cx="1510313" cy="487850"/>
          </a:xfrm>
          <a:prstGeom prst="rect">
            <a:avLst/>
          </a:prstGeom>
          <a:noFill/>
        </p:spPr>
        <p:txBody>
          <a:bodyPr wrap="square" lIns="86891" tIns="43446" rIns="86891" bIns="43446" rtlCol="0">
            <a:spAutoFit/>
          </a:bodyPr>
          <a:lstStyle/>
          <a:p>
            <a:pPr algn="ctr"/>
            <a:r>
              <a:rPr lang="ru-RU" sz="1300" b="1" dirty="0">
                <a:solidFill>
                  <a:schemeClr val="bg1"/>
                </a:solidFill>
              </a:rPr>
              <a:t>ОТАНЫМ-</a:t>
            </a:r>
          </a:p>
          <a:p>
            <a:pPr algn="ctr"/>
            <a:r>
              <a:rPr lang="ru-RU" sz="1300" b="1" dirty="0">
                <a:solidFill>
                  <a:schemeClr val="bg1"/>
                </a:solidFill>
              </a:rPr>
              <a:t>ТАҒДЫРЫМ</a:t>
            </a:r>
          </a:p>
        </p:txBody>
      </p:sp>
      <p:sp>
        <p:nvSpPr>
          <p:cNvPr id="47" name="Стрелка вправо 46"/>
          <p:cNvSpPr/>
          <p:nvPr/>
        </p:nvSpPr>
        <p:spPr>
          <a:xfrm>
            <a:off x="2661306" y="1402811"/>
            <a:ext cx="241043" cy="223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91" tIns="43446" rIns="86891" bIns="43446"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>
            <a:off x="1821937" y="3253647"/>
            <a:ext cx="241043" cy="223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91" tIns="43446" rIns="86891" bIns="43446"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48"/>
          <p:cNvSpPr/>
          <p:nvPr/>
        </p:nvSpPr>
        <p:spPr>
          <a:xfrm>
            <a:off x="1821937" y="4140694"/>
            <a:ext cx="241043" cy="223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91" tIns="43446" rIns="86891" bIns="43446"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49"/>
          <p:cNvSpPr/>
          <p:nvPr/>
        </p:nvSpPr>
        <p:spPr>
          <a:xfrm>
            <a:off x="1821937" y="5074379"/>
            <a:ext cx="241043" cy="223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91" tIns="43446" rIns="86891" bIns="43446"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116610" y="2062279"/>
            <a:ext cx="1513574" cy="85204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91" tIns="43446" rIns="86891" bIns="43446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39289" y="2175561"/>
            <a:ext cx="1286875" cy="1611235"/>
          </a:xfrm>
          <a:prstGeom prst="rect">
            <a:avLst/>
          </a:prstGeom>
          <a:noFill/>
        </p:spPr>
        <p:txBody>
          <a:bodyPr wrap="square" lIns="86891" tIns="43446" rIns="86891" bIns="43446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ИССЛЕДОВАНИЕ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УРОВНЯ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ГРАЖДАНСКОГО САМОПОЗНАНИЯ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ОБУЧАЮЩИХСЯ</a:t>
            </a:r>
          </a:p>
        </p:txBody>
      </p:sp>
      <p:sp>
        <p:nvSpPr>
          <p:cNvPr id="64" name="Стрелка вправо 63"/>
          <p:cNvSpPr/>
          <p:nvPr/>
        </p:nvSpPr>
        <p:spPr>
          <a:xfrm>
            <a:off x="4988364" y="1387001"/>
            <a:ext cx="241043" cy="223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91" tIns="43446" rIns="86891" bIns="43446" rtlCol="0" anchor="ctr"/>
          <a:lstStyle/>
          <a:p>
            <a:pPr algn="ctr"/>
            <a:endParaRPr lang="ru-RU"/>
          </a:p>
        </p:txBody>
      </p:sp>
      <p:sp>
        <p:nvSpPr>
          <p:cNvPr id="65" name="Стрелка вправо 64"/>
          <p:cNvSpPr/>
          <p:nvPr/>
        </p:nvSpPr>
        <p:spPr>
          <a:xfrm>
            <a:off x="7316244" y="1379206"/>
            <a:ext cx="241043" cy="223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91" tIns="43446" rIns="86891" bIns="43446"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2123536" y="2951524"/>
            <a:ext cx="1506647" cy="85204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91" tIns="43446" rIns="86891" bIns="43446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154523" y="3296658"/>
            <a:ext cx="1463472" cy="257018"/>
          </a:xfrm>
          <a:prstGeom prst="rect">
            <a:avLst/>
          </a:prstGeom>
          <a:noFill/>
        </p:spPr>
        <p:txBody>
          <a:bodyPr wrap="square" lIns="86891" tIns="43446" rIns="86891" bIns="43446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«АЛТЫН АДАМ»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2123536" y="3860355"/>
            <a:ext cx="1506647" cy="85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91" tIns="43446" rIns="86891" bIns="43446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115487" y="4768885"/>
            <a:ext cx="1534481" cy="85204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91" tIns="43446" rIns="86891" bIns="43446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990749" y="3839935"/>
            <a:ext cx="1796233" cy="811015"/>
          </a:xfrm>
          <a:prstGeom prst="rect">
            <a:avLst/>
          </a:prstGeom>
          <a:noFill/>
        </p:spPr>
        <p:txBody>
          <a:bodyPr wrap="square" lIns="86891" tIns="43446" rIns="86891" bIns="43446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«</a:t>
            </a:r>
            <a:r>
              <a:rPr lang="ru-RU" sz="900" b="1" dirty="0">
                <a:solidFill>
                  <a:schemeClr val="bg1"/>
                </a:solidFill>
              </a:rPr>
              <a:t>ИССЛЕДОВАНИЕ </a:t>
            </a:r>
          </a:p>
          <a:p>
            <a:pPr algn="ctr"/>
            <a:r>
              <a:rPr lang="ru-RU" sz="900" b="1" dirty="0">
                <a:solidFill>
                  <a:schemeClr val="bg1"/>
                </a:solidFill>
              </a:rPr>
              <a:t>УРОВНЯ </a:t>
            </a:r>
          </a:p>
          <a:p>
            <a:pPr algn="ctr"/>
            <a:r>
              <a:rPr lang="ru-RU" sz="900" b="1" dirty="0">
                <a:solidFill>
                  <a:schemeClr val="bg1"/>
                </a:solidFill>
              </a:rPr>
              <a:t>УДОВЛЕТВОРЕННОСТИ </a:t>
            </a:r>
          </a:p>
          <a:p>
            <a:pPr algn="ctr"/>
            <a:r>
              <a:rPr lang="ru-RU" sz="900" b="1" dirty="0">
                <a:solidFill>
                  <a:schemeClr val="bg1"/>
                </a:solidFill>
              </a:rPr>
              <a:t>КАЧЕСТВОМ </a:t>
            </a:r>
          </a:p>
          <a:p>
            <a:pPr algn="ctr"/>
            <a:r>
              <a:rPr lang="ru-RU" sz="900" b="1" dirty="0">
                <a:solidFill>
                  <a:schemeClr val="bg1"/>
                </a:solidFill>
              </a:rPr>
              <a:t>ОБРАЗОВАНИЯ»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04973" y="5079734"/>
            <a:ext cx="1586989" cy="257018"/>
          </a:xfrm>
          <a:prstGeom prst="rect">
            <a:avLst/>
          </a:prstGeom>
          <a:noFill/>
        </p:spPr>
        <p:txBody>
          <a:bodyPr wrap="square" lIns="86891" tIns="43446" rIns="86891" bIns="43446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«БУККРОСИНГ»</a:t>
            </a:r>
          </a:p>
        </p:txBody>
      </p:sp>
      <p:sp>
        <p:nvSpPr>
          <p:cNvPr id="72" name="Стрелка вправо 71"/>
          <p:cNvSpPr/>
          <p:nvPr/>
        </p:nvSpPr>
        <p:spPr>
          <a:xfrm>
            <a:off x="1845467" y="2398923"/>
            <a:ext cx="241043" cy="223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91" tIns="43446" rIns="86891" bIns="43446"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679263" y="2071025"/>
            <a:ext cx="1019883" cy="85204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91" tIns="43446" rIns="86891" bIns="43446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559331" y="2184308"/>
            <a:ext cx="1286875" cy="764849"/>
          </a:xfrm>
          <a:prstGeom prst="rect">
            <a:avLst/>
          </a:prstGeom>
          <a:noFill/>
        </p:spPr>
        <p:txBody>
          <a:bodyPr wrap="square" lIns="86891" tIns="43446" rIns="86891" bIns="43446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«ДЕТСКО-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ЮНОШЕСКОЕ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ДВИЖЕНИЕ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«ЖАС ҰЛАН»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3686192" y="2960269"/>
            <a:ext cx="1015214" cy="85204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91" tIns="43446" rIns="86891" bIns="43446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603226" y="3225732"/>
            <a:ext cx="1059120" cy="426295"/>
          </a:xfrm>
          <a:prstGeom prst="rect">
            <a:avLst/>
          </a:prstGeom>
          <a:noFill/>
        </p:spPr>
        <p:txBody>
          <a:bodyPr wrap="square" lIns="86891" tIns="43446" rIns="86891" bIns="43446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«ТАРИХ МҰРАСЫ»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3686192" y="3869101"/>
            <a:ext cx="1015214" cy="85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91" tIns="43446" rIns="86891" bIns="43446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678141" y="4777631"/>
            <a:ext cx="1033970" cy="85204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91" tIns="43446" rIns="86891" bIns="43446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383023" y="4028617"/>
            <a:ext cx="1586989" cy="595572"/>
          </a:xfrm>
          <a:prstGeom prst="rect">
            <a:avLst/>
          </a:prstGeom>
          <a:noFill/>
        </p:spPr>
        <p:txBody>
          <a:bodyPr wrap="square" lIns="86891" tIns="43446" rIns="86891" bIns="43446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«МИР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ПРОФЕССИЙ.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ФОРУМЫ»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399945" y="5015188"/>
            <a:ext cx="1586989" cy="426295"/>
          </a:xfrm>
          <a:prstGeom prst="rect">
            <a:avLst/>
          </a:prstGeom>
          <a:noFill/>
        </p:spPr>
        <p:txBody>
          <a:bodyPr wrap="square" lIns="86891" tIns="43446" rIns="86891" bIns="43446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«ЖАҚСЫ КІТАП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- ЖАН АЗЫҒЫ»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4746093" y="2071025"/>
            <a:ext cx="1162364" cy="85204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91" tIns="43446" rIns="86891" bIns="43446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753020" y="2960269"/>
            <a:ext cx="1155437" cy="85204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91" tIns="43446" rIns="86891" bIns="43446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790725" y="3124534"/>
            <a:ext cx="1059120" cy="595572"/>
          </a:xfrm>
          <a:prstGeom prst="rect">
            <a:avLst/>
          </a:prstGeom>
          <a:noFill/>
        </p:spPr>
        <p:txBody>
          <a:bodyPr wrap="square" lIns="86891" tIns="43446" rIns="86891" bIns="43446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«ЕЛІМНІҢ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ШЕЖ</a:t>
            </a:r>
            <a:r>
              <a:rPr lang="kk-KZ" sz="1100" b="1" dirty="0">
                <a:solidFill>
                  <a:schemeClr val="bg1"/>
                </a:solidFill>
              </a:rPr>
              <a:t>І</a:t>
            </a:r>
            <a:r>
              <a:rPr lang="ru-RU" sz="1100" b="1" dirty="0">
                <a:solidFill>
                  <a:schemeClr val="bg1"/>
                </a:solidFill>
              </a:rPr>
              <a:t>РЕЛІ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БАЙЛЫҒЫ»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4753020" y="3869101"/>
            <a:ext cx="1155437" cy="85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91" tIns="43446" rIns="86891" bIns="43446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744971" y="4777631"/>
            <a:ext cx="1163486" cy="85204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91" tIns="43446" rIns="86891" bIns="43446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683838" y="2330893"/>
            <a:ext cx="1286875" cy="595572"/>
          </a:xfrm>
          <a:prstGeom prst="rect">
            <a:avLst/>
          </a:prstGeom>
          <a:noFill/>
        </p:spPr>
        <p:txBody>
          <a:bodyPr wrap="square" lIns="86891" tIns="43446" rIns="86891" bIns="43446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«ЛИТЕРАТУРНЫЕ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ЧТЕНИЯ»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797154" y="4101909"/>
            <a:ext cx="1059120" cy="426295"/>
          </a:xfrm>
          <a:prstGeom prst="rect">
            <a:avLst/>
          </a:prstGeom>
          <a:noFill/>
        </p:spPr>
        <p:txBody>
          <a:bodyPr wrap="square" lIns="86891" tIns="43446" rIns="86891" bIns="43446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«АЛТЫН ҚАЗЫНА»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790725" y="4946645"/>
            <a:ext cx="1059120" cy="764849"/>
          </a:xfrm>
          <a:prstGeom prst="rect">
            <a:avLst/>
          </a:prstGeom>
          <a:noFill/>
        </p:spPr>
        <p:txBody>
          <a:bodyPr wrap="square" lIns="86891" tIns="43446" rIns="86891" bIns="43446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«КІТАПХАНА -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БІЛІМ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ОРДАСЫ»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5965778" y="2071025"/>
            <a:ext cx="1162364" cy="85204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91" tIns="43446" rIns="86891" bIns="43446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972706" y="2960269"/>
            <a:ext cx="1155437" cy="85204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91" tIns="43446" rIns="86891" bIns="43446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008055" y="3198377"/>
            <a:ext cx="1059120" cy="426295"/>
          </a:xfrm>
          <a:prstGeom prst="rect">
            <a:avLst/>
          </a:prstGeom>
          <a:noFill/>
        </p:spPr>
        <p:txBody>
          <a:bodyPr wrap="square" lIns="86891" tIns="43446" rIns="86891" bIns="43446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«ТАБИҒАТ БЕСІГІ»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5972706" y="3869101"/>
            <a:ext cx="1155437" cy="85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91" tIns="43446" rIns="86891" bIns="43446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903523" y="2330893"/>
            <a:ext cx="1286875" cy="426295"/>
          </a:xfrm>
          <a:prstGeom prst="rect">
            <a:avLst/>
          </a:prstGeom>
          <a:noFill/>
        </p:spPr>
        <p:txBody>
          <a:bodyPr wrap="square" lIns="86891" tIns="43446" rIns="86891" bIns="43446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«ПАРАД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ОРКЕСТРОВ»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945801" y="4033365"/>
            <a:ext cx="1182342" cy="934126"/>
          </a:xfrm>
          <a:prstGeom prst="rect">
            <a:avLst/>
          </a:prstGeom>
          <a:noFill/>
        </p:spPr>
        <p:txBody>
          <a:bodyPr wrap="square" lIns="86891" tIns="43446" rIns="86891" bIns="43446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«ПЕРВЫЙ ШАГ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К ВЕЛИКИМ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ИЗОБРЕТЕНИЯМ»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7176478" y="2062279"/>
            <a:ext cx="1162364" cy="85204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91" tIns="43446" rIns="86891" bIns="43446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7192391" y="2951524"/>
            <a:ext cx="1155437" cy="85204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91" tIns="43446" rIns="86891" bIns="43446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218754" y="3189632"/>
            <a:ext cx="1059120" cy="426295"/>
          </a:xfrm>
          <a:prstGeom prst="rect">
            <a:avLst/>
          </a:prstGeom>
          <a:noFill/>
        </p:spPr>
        <p:txBody>
          <a:bodyPr wrap="square" lIns="86891" tIns="43446" rIns="86891" bIns="43446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«ҰЛТТЫҚ ҚАЗЫНА»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7183405" y="3860355"/>
            <a:ext cx="1155437" cy="85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91" tIns="43446" rIns="86891" bIns="43446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114223" y="2247555"/>
            <a:ext cx="1286875" cy="764849"/>
          </a:xfrm>
          <a:prstGeom prst="rect">
            <a:avLst/>
          </a:prstGeom>
          <a:noFill/>
        </p:spPr>
        <p:txBody>
          <a:bodyPr wrap="square" lIns="86891" tIns="43446" rIns="86891" bIns="43446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«МОЯ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ИНИЦИАТИВА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- МОЕЙ РОДИНЕ»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176479" y="4106657"/>
            <a:ext cx="1182342" cy="595572"/>
          </a:xfrm>
          <a:prstGeom prst="rect">
            <a:avLst/>
          </a:prstGeom>
          <a:noFill/>
        </p:spPr>
        <p:txBody>
          <a:bodyPr wrap="square" lIns="86891" tIns="43446" rIns="86891" bIns="43446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«ДАРЫНДЫЛАР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ЕЛІ»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306254" y="5695581"/>
            <a:ext cx="2480727" cy="764849"/>
          </a:xfrm>
          <a:prstGeom prst="rect">
            <a:avLst/>
          </a:prstGeom>
          <a:noFill/>
        </p:spPr>
        <p:txBody>
          <a:bodyPr wrap="square" lIns="86891" tIns="43446" rIns="86891" bIns="43446" rtlCol="0">
            <a:spAutoFit/>
          </a:bodyPr>
          <a:lstStyle/>
          <a:p>
            <a:pPr algn="ctr"/>
            <a:r>
              <a:rPr lang="ru-RU" sz="3100" b="1" dirty="0">
                <a:solidFill>
                  <a:schemeClr val="bg1"/>
                </a:solidFill>
              </a:rPr>
              <a:t>336 </a:t>
            </a:r>
            <a:r>
              <a:rPr lang="ru-RU" sz="1300" b="1" dirty="0">
                <a:solidFill>
                  <a:schemeClr val="bg1"/>
                </a:solidFill>
              </a:rPr>
              <a:t>РЕГИОНАЛЬНЫХ</a:t>
            </a:r>
          </a:p>
          <a:p>
            <a:pPr algn="ctr"/>
            <a:r>
              <a:rPr lang="ru-RU" sz="1300" b="1" dirty="0">
                <a:solidFill>
                  <a:schemeClr val="bg1"/>
                </a:solidFill>
              </a:rPr>
              <a:t> ПОДПРОЕКТОВ 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8390714" y="2062279"/>
            <a:ext cx="1162364" cy="85204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91" tIns="43446" rIns="86891" bIns="43446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8397642" y="2951524"/>
            <a:ext cx="1155437" cy="85204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91" tIns="43446" rIns="86891" bIns="43446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8424005" y="3123269"/>
            <a:ext cx="1059120" cy="764849"/>
          </a:xfrm>
          <a:prstGeom prst="rect">
            <a:avLst/>
          </a:prstGeom>
          <a:noFill/>
        </p:spPr>
        <p:txBody>
          <a:bodyPr wrap="square" lIns="86891" tIns="43446" rIns="86891" bIns="43446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«МЕНІҢ ОТАНЫМ –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ҚАЗАҚСТАН»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8388656" y="3860355"/>
            <a:ext cx="1155437" cy="85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91" tIns="43446" rIns="86891" bIns="43446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8319473" y="2247555"/>
            <a:ext cx="1286875" cy="764849"/>
          </a:xfrm>
          <a:prstGeom prst="rect">
            <a:avLst/>
          </a:prstGeom>
          <a:noFill/>
        </p:spPr>
        <p:txBody>
          <a:bodyPr wrap="square" lIns="86891" tIns="43446" rIns="86891" bIns="43446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«ТУҒАН ЖЕР.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ТУҒАН ЕЛ.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ТУҒАНГЛОБАЛ»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8381729" y="4106657"/>
            <a:ext cx="1182342" cy="426295"/>
          </a:xfrm>
          <a:prstGeom prst="rect">
            <a:avLst/>
          </a:prstGeom>
          <a:noFill/>
        </p:spPr>
        <p:txBody>
          <a:bodyPr wrap="square" lIns="86891" tIns="43446" rIns="86891" bIns="43446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«АЙНАЛАҒА ҚАРА»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85751" y="4921365"/>
            <a:ext cx="1510313" cy="487850"/>
          </a:xfrm>
          <a:prstGeom prst="rect">
            <a:avLst/>
          </a:prstGeom>
          <a:noFill/>
        </p:spPr>
        <p:txBody>
          <a:bodyPr wrap="square" lIns="86891" tIns="43446" rIns="86891" bIns="43446" rtlCol="0">
            <a:spAutoFit/>
          </a:bodyPr>
          <a:lstStyle/>
          <a:p>
            <a:pPr algn="ctr"/>
            <a:r>
              <a:rPr lang="ru-RU" sz="1300" b="1" dirty="0">
                <a:solidFill>
                  <a:schemeClr val="bg1"/>
                </a:solidFill>
              </a:rPr>
              <a:t>КІТАП-БІЛІМ </a:t>
            </a:r>
          </a:p>
          <a:p>
            <a:pPr algn="ctr"/>
            <a:r>
              <a:rPr lang="ru-RU" sz="1300" b="1" dirty="0">
                <a:solidFill>
                  <a:schemeClr val="bg1"/>
                </a:solidFill>
              </a:rPr>
              <a:t>БҰЛАҒЫ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5928762" y="5693484"/>
            <a:ext cx="2349112" cy="964904"/>
          </a:xfrm>
          <a:prstGeom prst="rect">
            <a:avLst/>
          </a:prstGeom>
          <a:noFill/>
        </p:spPr>
        <p:txBody>
          <a:bodyPr wrap="square" lIns="86891" tIns="43446" rIns="86891" bIns="43446" rtlCol="0">
            <a:spAutoFit/>
          </a:bodyPr>
          <a:lstStyle/>
          <a:p>
            <a:pPr algn="ctr"/>
            <a:r>
              <a:rPr lang="ru-RU" sz="3100" b="1" dirty="0">
                <a:solidFill>
                  <a:schemeClr val="bg1"/>
                </a:solidFill>
              </a:rPr>
              <a:t>651 </a:t>
            </a:r>
            <a:r>
              <a:rPr lang="ru-RU" sz="1300" b="1" dirty="0">
                <a:solidFill>
                  <a:schemeClr val="bg1"/>
                </a:solidFill>
              </a:rPr>
              <a:t>РЕГИОНАЛЬНЫХ</a:t>
            </a:r>
          </a:p>
          <a:p>
            <a:pPr algn="ctr"/>
            <a:r>
              <a:rPr lang="ru-RU" sz="1300" b="1" dirty="0">
                <a:solidFill>
                  <a:schemeClr val="bg1"/>
                </a:solidFill>
              </a:rPr>
              <a:t> МЕРОПРИЯТИЙ</a:t>
            </a:r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54" y="272293"/>
            <a:ext cx="1017886" cy="6813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9908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0838" y="-242888"/>
            <a:ext cx="10256838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Схема 16"/>
          <p:cNvGraphicFramePr/>
          <p:nvPr/>
        </p:nvGraphicFramePr>
        <p:xfrm>
          <a:off x="-117563" y="2132856"/>
          <a:ext cx="959506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Схема 23"/>
          <p:cNvGraphicFramePr/>
          <p:nvPr/>
        </p:nvGraphicFramePr>
        <p:xfrm>
          <a:off x="-117563" y="1147707"/>
          <a:ext cx="9789537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768865" y="623889"/>
            <a:ext cx="464582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ТӘРБИЕ ЖӘНЕ БІЛІМ       </a:t>
            </a:r>
            <a:endParaRPr 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31576" y="0"/>
            <a:ext cx="10440105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Прямоугольник 13"/>
          <p:cNvSpPr>
            <a:spLocks noChangeArrowheads="1"/>
          </p:cNvSpPr>
          <p:nvPr/>
        </p:nvSpPr>
        <p:spPr bwMode="auto">
          <a:xfrm>
            <a:off x="1311628" y="189034"/>
            <a:ext cx="7723011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kk-KZ" sz="2800" b="1" dirty="0">
                <a:solidFill>
                  <a:srgbClr val="002060"/>
                </a:solidFill>
              </a:rPr>
              <a:t>Базовые направления </a:t>
            </a:r>
          </a:p>
          <a:p>
            <a:pPr algn="ctr">
              <a:defRPr/>
            </a:pPr>
            <a:r>
              <a:rPr lang="kk-KZ" sz="2800" b="1" dirty="0">
                <a:solidFill>
                  <a:srgbClr val="002060"/>
                </a:solidFill>
              </a:rPr>
              <a:t>подпрограммы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«Тәрбие және білім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23" name="Блок-схема: магнитный диск 22"/>
          <p:cNvSpPr/>
          <p:nvPr/>
        </p:nvSpPr>
        <p:spPr>
          <a:xfrm>
            <a:off x="350838" y="2133234"/>
            <a:ext cx="2494844" cy="863844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000" b="1" dirty="0">
                <a:solidFill>
                  <a:srgbClr val="C00000"/>
                </a:solidFill>
              </a:rPr>
              <a:t>10 подпроектов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4341" name="Прямоугольник 9"/>
          <p:cNvSpPr>
            <a:spLocks noChangeArrowheads="1"/>
          </p:cNvSpPr>
          <p:nvPr/>
        </p:nvSpPr>
        <p:spPr bwMode="auto">
          <a:xfrm>
            <a:off x="584730" y="1534258"/>
            <a:ext cx="2630134" cy="369332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“Саналы Азамат”</a:t>
            </a:r>
            <a:endParaRPr lang="ru-RU" alt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Блок-схема: магнитный диск 23"/>
          <p:cNvSpPr/>
          <p:nvPr/>
        </p:nvSpPr>
        <p:spPr>
          <a:xfrm>
            <a:off x="6824134" y="2082678"/>
            <a:ext cx="2462742" cy="781416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000" b="1" dirty="0">
                <a:solidFill>
                  <a:srgbClr val="C00000"/>
                </a:solidFill>
              </a:rPr>
              <a:t>6 подпроектов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21197" y="1584488"/>
            <a:ext cx="2730303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Өлкетану ”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Блок-схема: магнитный диск 25"/>
          <p:cNvSpPr/>
          <p:nvPr/>
        </p:nvSpPr>
        <p:spPr>
          <a:xfrm>
            <a:off x="3872880" y="2132856"/>
            <a:ext cx="2419174" cy="863844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k-KZ" sz="2000" b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kk-KZ" sz="2000" b="1" dirty="0">
                <a:solidFill>
                  <a:srgbClr val="C00000"/>
                </a:solidFill>
              </a:rPr>
              <a:t>6 подпроектов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00872" y="1556792"/>
            <a:ext cx="2652295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Отаным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>
              <a:defRPr/>
            </a:pP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тағдырым»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одержимое 11"/>
          <p:cNvSpPr>
            <a:spLocks noGrp="1"/>
          </p:cNvSpPr>
          <p:nvPr>
            <p:ph sz="quarter" idx="2"/>
          </p:nvPr>
        </p:nvSpPr>
        <p:spPr>
          <a:xfrm>
            <a:off x="428803" y="3068516"/>
            <a:ext cx="2808992" cy="345647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eaLnBrk="1" hangingPunct="1">
              <a:buFont typeface="+mj-lt"/>
              <a:buAutoNum type="arabicPeriod"/>
              <a:defRPr/>
            </a:pP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«Исследование уровня удовлетворенности качеством образования».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+mj-lt"/>
              <a:buAutoNum type="arabicPeriod"/>
              <a:defRPr/>
            </a:pP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«Мир профессий».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+mj-lt"/>
              <a:buAutoNum type="arabicPeriod"/>
              <a:defRPr/>
            </a:pP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«Алтын қазына».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+mj-lt"/>
              <a:buAutoNum type="arabicPeriod"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«Первый шаг к великим изобретениям».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Дарындылар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елі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Айнала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ға қара».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+mj-lt"/>
              <a:buAutoNum type="arabicPeriod"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«Культура познания».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«Кітап – білім бұлағы».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+mj-lt"/>
              <a:buAutoNum type="arabicPeriod"/>
              <a:defRPr/>
            </a:pP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Вusiness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«Ұлы дала жастары».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одержимое 11"/>
          <p:cNvSpPr>
            <a:spLocks noGrp="1"/>
          </p:cNvSpPr>
          <p:nvPr>
            <p:ph sz="quarter" idx="4"/>
          </p:nvPr>
        </p:nvSpPr>
        <p:spPr>
          <a:xfrm>
            <a:off x="3703285" y="2997078"/>
            <a:ext cx="2575101" cy="360045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461772" indent="-342900" eaLnBrk="1" hangingPunct="1">
              <a:buFont typeface="+mj-lt"/>
              <a:buAutoNum type="arabicPeriod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Детско-юношеское и волонтерское движения.</a:t>
            </a:r>
          </a:p>
          <a:p>
            <a:pPr marL="461772" indent="-342900" eaLnBrk="1" hangingPunct="1">
              <a:buFont typeface="+mj-lt"/>
              <a:buAutoNum type="arabicPeriod"/>
              <a:defRPr/>
            </a:pP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«Исследование уровня гражданского самосознания обучающихся».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 eaLnBrk="1" hangingPunct="1">
              <a:buFont typeface="+mj-lt"/>
              <a:buAutoNum type="arabicPeriod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Сөз – тілдің қөркі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461772" indent="-342900" eaLnBrk="1" hangingPunct="1">
              <a:buFont typeface="+mj-lt"/>
              <a:buAutoNum type="arabicPeriod"/>
              <a:defRPr/>
            </a:pP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«Өрле, Қазақстан!».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 eaLnBrk="1" hangingPunct="1">
              <a:buFont typeface="+mj-lt"/>
              <a:buAutoNum type="arabicPeriod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Дарынды ұрпақ – ел болашағы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461772" indent="-342900" eaLnBrk="1" hangingPunct="1">
              <a:buFont typeface="+mj-lt"/>
              <a:buAutoNum type="arabicPeriod"/>
              <a:defRPr/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«Туғанжер.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Туған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ел.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Туғанглобал».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61772" indent="-3429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одержимое 11"/>
          <p:cNvSpPr txBox="1">
            <a:spLocks/>
          </p:cNvSpPr>
          <p:nvPr/>
        </p:nvSpPr>
        <p:spPr bwMode="auto">
          <a:xfrm>
            <a:off x="6670499" y="2997078"/>
            <a:ext cx="2962628" cy="22761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0795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+mj-lt"/>
              <a:buAutoNum type="arabicPeriod"/>
              <a:defRPr/>
            </a:pPr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«Алтын адам».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«Тарих мұрасы».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«Елімнің шежерелі байлығы».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«Табиғат бесігі».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«Ұлттық қазына».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«Менің Отаным – Қазақстан».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461772" indent="-342900">
              <a:spcBef>
                <a:spcPts val="700"/>
              </a:spcBef>
              <a:buClr>
                <a:schemeClr val="accent1"/>
              </a:buClr>
              <a:buSzPct val="80000"/>
              <a:buFont typeface="+mj-lt"/>
              <a:buAutoNum type="arabicPeriod"/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393192" indent="-274320" fontAlgn="auto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0243" name="Содержимое 3" descr="1508156276_56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9676"/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9-009-Izuchenie-mikrosotsiu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8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2290</TotalTime>
  <Words>837</Words>
  <Application>Microsoft Office PowerPoint</Application>
  <PresentationFormat>Лист A4 (210x297 мм)</PresentationFormat>
  <Paragraphs>179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Руководитель военно-патриотического  клуба «Ер жүрек» Нурпеисов К.С.</vt:lpstr>
      <vt:lpstr>Слайд 14</vt:lpstr>
      <vt:lpstr>Обелиск воинам ВОВ  в а.Сарыбулак</vt:lpstr>
      <vt:lpstr>Слайд 16</vt:lpstr>
      <vt:lpstr>Дружина Юных пожарных «Спасатели»</vt:lpstr>
      <vt:lpstr>КОМАНДА КВН «ОКЖЕТПЕС И ТЫ»</vt:lpstr>
      <vt:lpstr>ДОМБЫРАШЫЛАР ОРКЕСТРІ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Асем</dc:creator>
  <cp:lastModifiedBy>User</cp:lastModifiedBy>
  <cp:revision>236</cp:revision>
  <dcterms:created xsi:type="dcterms:W3CDTF">2017-09-07T11:35:13Z</dcterms:created>
  <dcterms:modified xsi:type="dcterms:W3CDTF">2018-05-04T08:22:52Z</dcterms:modified>
</cp:coreProperties>
</file>