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2312751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735FE-0391-494D-8AE2-370B06C8FA5A}" type="datetimeFigureOut">
              <a:rPr lang="ru-RU" smtClean="0"/>
              <a:t>15.02.2018</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292795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220385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1383895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1929378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C7735FE-0391-494D-8AE2-370B06C8FA5A}" type="datetimeFigureOut">
              <a:rPr lang="ru-RU" smtClean="0"/>
              <a:t>15.02.2018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3169845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C7735FE-0391-494D-8AE2-370B06C8FA5A}" type="datetimeFigureOut">
              <a:rPr lang="ru-RU" smtClean="0"/>
              <a:t>15.02.2018</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70026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951732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2639063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84729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7735FE-0391-494D-8AE2-370B06C8FA5A}" type="datetimeFigureOut">
              <a:rPr lang="ru-RU" smtClean="0"/>
              <a:t>15.02.2018</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113081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7735FE-0391-494D-8AE2-370B06C8FA5A}" type="datetimeFigureOut">
              <a:rPr lang="ru-RU" smtClean="0"/>
              <a:t>15.02.2018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55037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7735FE-0391-494D-8AE2-370B06C8FA5A}" type="datetimeFigureOut">
              <a:rPr lang="ru-RU" smtClean="0"/>
              <a:t>15.02.2018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1128421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C7735FE-0391-494D-8AE2-370B06C8FA5A}" type="datetimeFigureOut">
              <a:rPr lang="ru-RU" smtClean="0"/>
              <a:t>15.02.2018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197564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735FE-0391-494D-8AE2-370B06C8FA5A}" type="datetimeFigureOut">
              <a:rPr lang="ru-RU" smtClean="0"/>
              <a:t>15.02.2018</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298082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735FE-0391-494D-8AE2-370B06C8FA5A}" type="datetimeFigureOut">
              <a:rPr lang="ru-RU" smtClean="0"/>
              <a:t>15.02.2018</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2389323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735FE-0391-494D-8AE2-370B06C8FA5A}" type="datetimeFigureOut">
              <a:rPr lang="ru-RU" smtClean="0"/>
              <a:t>15.02.2018</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D14B499-1E22-4C47-ADA8-1DAFCBAE16FC}" type="slidenum">
              <a:rPr lang="ru-RU" smtClean="0"/>
              <a:t>‹#›</a:t>
            </a:fld>
            <a:endParaRPr lang="ru-RU"/>
          </a:p>
        </p:txBody>
      </p:sp>
    </p:spTree>
    <p:extLst>
      <p:ext uri="{BB962C8B-B14F-4D97-AF65-F5344CB8AC3E}">
        <p14:creationId xmlns:p14="http://schemas.microsoft.com/office/powerpoint/2010/main" val="400722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C7735FE-0391-494D-8AE2-370B06C8FA5A}" type="datetimeFigureOut">
              <a:rPr lang="ru-RU" smtClean="0"/>
              <a:t>15.02.2018</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D14B499-1E22-4C47-ADA8-1DAFCBAE16FC}" type="slidenum">
              <a:rPr lang="ru-RU" smtClean="0"/>
              <a:t>‹#›</a:t>
            </a:fld>
            <a:endParaRPr lang="ru-RU"/>
          </a:p>
        </p:txBody>
      </p:sp>
    </p:spTree>
    <p:extLst>
      <p:ext uri="{BB962C8B-B14F-4D97-AF65-F5344CB8AC3E}">
        <p14:creationId xmlns:p14="http://schemas.microsoft.com/office/powerpoint/2010/main" val="2148101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kk.m.wikipedia.org/w/index.php?title=%D0%9D%D0%B8%D0%BA%D0%BE%D0%BB%D0%B0_%D0%9A%D1%8E%D0%BD%D1%8C%D0%BE&amp;action=edit&amp;redlink=1" TargetMode="External"/><Relationship Id="rId2" Type="http://schemas.openxmlformats.org/officeDocument/2006/relationships/hyperlink" Target="https://kk.m.wikipedia.org/wiki/%D0%A4%D1%80%D0%B0%D0%BD%D1%86%D0%B8%D1%8F" TargetMode="External"/><Relationship Id="rId1" Type="http://schemas.openxmlformats.org/officeDocument/2006/relationships/slideLayout" Target="../slideLayouts/slideLayout2.xml"/><Relationship Id="rId6" Type="http://schemas.openxmlformats.org/officeDocument/2006/relationships/hyperlink" Target="https://kk.m.wikipedia.org/wiki/%D0%90%D0%BB%D0%BC%D0%B0%D0%BD%D0%B8%D1%8F" TargetMode="External"/><Relationship Id="rId5" Type="http://schemas.openxmlformats.org/officeDocument/2006/relationships/hyperlink" Target="https://kk.m.wikipedia.org/w/index.php?title=%D0%9A%D0%B0%D1%80%D0%BB_%D0%91%D0%B5%D0%BD%D1%86&amp;action=edit&amp;redlink=1" TargetMode="External"/><Relationship Id="rId4" Type="http://schemas.openxmlformats.org/officeDocument/2006/relationships/hyperlink" Target="https://kk.m.wikipedia.org/w/index.php?title=%D0%93%D0%BE%D1%82%D0%BB%D0%B8%D0%B1_%D0%94%D0%B0%D0%B9%D0%BC%D0%BB%D0%B5%D1%80&amp;action=edit&amp;redlink=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7618" y="3359821"/>
            <a:ext cx="8825658" cy="2677648"/>
          </a:xfrm>
        </p:spPr>
        <p:txBody>
          <a:bodyPr>
            <a:normAutofit fontScale="90000"/>
          </a:bodyPr>
          <a:lstStyle/>
          <a:p>
            <a:r>
              <a:rPr lang="kk-KZ" dirty="0"/>
              <a:t>Сәлеметсіздер ме!</a:t>
            </a:r>
            <a:r>
              <a:rPr lang="ru-RU" dirty="0"/>
              <a:t/>
            </a:r>
            <a:br>
              <a:rPr lang="ru-RU" dirty="0"/>
            </a:br>
            <a:r>
              <a:rPr lang="kk-KZ" dirty="0"/>
              <a:t>Мен 9 сынып оқушысы Ризабеков Батырбек. </a:t>
            </a:r>
            <a:r>
              <a:rPr lang="ru-RU" dirty="0"/>
              <a:t/>
            </a:r>
            <a:br>
              <a:rPr lang="ru-RU" dirty="0"/>
            </a:br>
            <a:r>
              <a:rPr lang="kk-KZ" dirty="0"/>
              <a:t>Мен машинаның зияны туралы мәліметтер жинап, ол туралы зерттедім. Машина </a:t>
            </a:r>
            <a:endParaRPr lang="ru-RU" dirty="0"/>
          </a:p>
        </p:txBody>
      </p:sp>
    </p:spTree>
    <p:extLst>
      <p:ext uri="{BB962C8B-B14F-4D97-AF65-F5344CB8AC3E}">
        <p14:creationId xmlns:p14="http://schemas.microsoft.com/office/powerpoint/2010/main" val="951395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03276" y="973668"/>
            <a:ext cx="8761413" cy="706964"/>
          </a:xfrm>
        </p:spPr>
        <p:txBody>
          <a:bodyPr/>
          <a:lstStyle/>
          <a:p>
            <a:r>
              <a:rPr lang="ru-RU" dirty="0" err="1"/>
              <a:t>Көліктегі</a:t>
            </a:r>
            <a:r>
              <a:rPr lang="ru-RU" dirty="0"/>
              <a:t> </a:t>
            </a:r>
            <a:r>
              <a:rPr lang="ru-RU" dirty="0" err="1"/>
              <a:t>қоршаған</a:t>
            </a:r>
            <a:r>
              <a:rPr lang="ru-RU" dirty="0"/>
              <a:t> </a:t>
            </a:r>
            <a:r>
              <a:rPr lang="ru-RU" dirty="0" err="1"/>
              <a:t>ортаға</a:t>
            </a:r>
            <a:r>
              <a:rPr lang="ru-RU" dirty="0"/>
              <a:t> </a:t>
            </a:r>
            <a:r>
              <a:rPr lang="ru-RU" dirty="0" err="1"/>
              <a:t>келтірілген</a:t>
            </a:r>
            <a:r>
              <a:rPr lang="ru-RU" dirty="0"/>
              <a:t> </a:t>
            </a:r>
            <a:r>
              <a:rPr lang="ru-RU" dirty="0" err="1"/>
              <a:t>зиянды</a:t>
            </a:r>
            <a:r>
              <a:rPr lang="ru-RU" dirty="0"/>
              <a:t> </a:t>
            </a:r>
            <a:r>
              <a:rPr lang="ru-RU" dirty="0" err="1"/>
              <a:t>азайтудың</a:t>
            </a:r>
            <a:r>
              <a:rPr lang="ru-RU" dirty="0"/>
              <a:t> </a:t>
            </a:r>
            <a:r>
              <a:rPr lang="ru-RU" dirty="0" err="1"/>
              <a:t>негізгі</a:t>
            </a:r>
            <a:r>
              <a:rPr lang="ru-RU" dirty="0"/>
              <a:t> </a:t>
            </a:r>
            <a:r>
              <a:rPr lang="ru-RU" dirty="0" err="1"/>
              <a:t>жолдары</a:t>
            </a:r>
            <a:endParaRPr lang="ru-RU" dirty="0"/>
          </a:p>
        </p:txBody>
      </p:sp>
      <p:sp>
        <p:nvSpPr>
          <p:cNvPr id="3" name="Объект 2"/>
          <p:cNvSpPr>
            <a:spLocks noGrp="1"/>
          </p:cNvSpPr>
          <p:nvPr>
            <p:ph idx="1"/>
          </p:nvPr>
        </p:nvSpPr>
        <p:spPr/>
        <p:txBody>
          <a:bodyPr/>
          <a:lstStyle/>
          <a:p>
            <a:r>
              <a:rPr lang="ru-RU" dirty="0"/>
              <a:t>1) </a:t>
            </a:r>
            <a:r>
              <a:rPr lang="ru-RU" dirty="0" err="1" smtClean="0"/>
              <a:t>көлік</a:t>
            </a:r>
            <a:r>
              <a:rPr lang="ru-RU" dirty="0" smtClean="0"/>
              <a:t> </a:t>
            </a:r>
            <a:r>
              <a:rPr lang="ru-RU" dirty="0" err="1" smtClean="0"/>
              <a:t>қозағалысын</a:t>
            </a:r>
            <a:r>
              <a:rPr lang="ru-RU" dirty="0" smtClean="0"/>
              <a:t> </a:t>
            </a:r>
            <a:r>
              <a:rPr lang="ru-RU" dirty="0" err="1" smtClean="0"/>
              <a:t>оңтайландыру</a:t>
            </a:r>
            <a:r>
              <a:rPr lang="ru-RU" dirty="0" smtClean="0"/>
              <a:t>;</a:t>
            </a:r>
            <a:endParaRPr lang="ru-RU" dirty="0"/>
          </a:p>
          <a:p>
            <a:r>
              <a:rPr lang="ru-RU" dirty="0"/>
              <a:t>2) </a:t>
            </a:r>
            <a:r>
              <a:rPr lang="ru-RU" dirty="0" err="1"/>
              <a:t>жақсартылған</a:t>
            </a:r>
            <a:r>
              <a:rPr lang="ru-RU" dirty="0"/>
              <a:t> </a:t>
            </a:r>
            <a:r>
              <a:rPr lang="ru-RU" dirty="0" err="1"/>
              <a:t>және</a:t>
            </a:r>
            <a:r>
              <a:rPr lang="ru-RU" dirty="0"/>
              <a:t> </a:t>
            </a:r>
            <a:r>
              <a:rPr lang="ru-RU" dirty="0" err="1"/>
              <a:t>баламалы</a:t>
            </a:r>
            <a:r>
              <a:rPr lang="ru-RU" dirty="0"/>
              <a:t> </a:t>
            </a:r>
            <a:r>
              <a:rPr lang="ru-RU" dirty="0" err="1"/>
              <a:t>отындарды</a:t>
            </a:r>
            <a:r>
              <a:rPr lang="ru-RU" dirty="0"/>
              <a:t> </a:t>
            </a:r>
            <a:r>
              <a:rPr lang="ru-RU" dirty="0" err="1"/>
              <a:t>дамыту</a:t>
            </a:r>
            <a:r>
              <a:rPr lang="ru-RU" dirty="0"/>
              <a:t>;</a:t>
            </a:r>
          </a:p>
          <a:p>
            <a:r>
              <a:rPr lang="ru-RU" dirty="0"/>
              <a:t>3) </a:t>
            </a:r>
            <a:r>
              <a:rPr lang="ru-RU" dirty="0" err="1"/>
              <a:t>органикалық</a:t>
            </a:r>
            <a:r>
              <a:rPr lang="ru-RU" dirty="0"/>
              <a:t> </a:t>
            </a:r>
            <a:r>
              <a:rPr lang="ru-RU" dirty="0" err="1"/>
              <a:t>отыннан</a:t>
            </a:r>
            <a:r>
              <a:rPr lang="ru-RU" dirty="0"/>
              <a:t> </a:t>
            </a:r>
            <a:r>
              <a:rPr lang="ru-RU" dirty="0" err="1"/>
              <a:t>кейінгі</a:t>
            </a:r>
            <a:r>
              <a:rPr lang="ru-RU" dirty="0"/>
              <a:t> </a:t>
            </a:r>
            <a:r>
              <a:rPr lang="ru-RU" dirty="0" err="1" smtClean="0"/>
              <a:t>қалдықтарды</a:t>
            </a:r>
            <a:r>
              <a:rPr lang="ru-RU" dirty="0" smtClean="0"/>
              <a:t> </a:t>
            </a:r>
            <a:r>
              <a:rPr lang="ru-RU" dirty="0" err="1" smtClean="0"/>
              <a:t>жағу</a:t>
            </a:r>
            <a:r>
              <a:rPr lang="ru-RU" dirty="0" smtClean="0"/>
              <a:t> </a:t>
            </a:r>
            <a:r>
              <a:rPr lang="ru-RU" dirty="0" err="1" smtClean="0"/>
              <a:t>және</a:t>
            </a:r>
            <a:r>
              <a:rPr lang="ru-RU" dirty="0" smtClean="0"/>
              <a:t> </a:t>
            </a:r>
            <a:r>
              <a:rPr lang="ru-RU" dirty="0" err="1" smtClean="0"/>
              <a:t>тазарту</a:t>
            </a:r>
            <a:r>
              <a:rPr lang="ru-RU" dirty="0" smtClean="0"/>
              <a:t>;</a:t>
            </a:r>
            <a:endParaRPr lang="ru-RU" dirty="0"/>
          </a:p>
          <a:p>
            <a:r>
              <a:rPr lang="ru-RU" dirty="0"/>
              <a:t>4) </a:t>
            </a:r>
            <a:r>
              <a:rPr lang="ru-RU" dirty="0" err="1"/>
              <a:t>баламалы</a:t>
            </a:r>
            <a:r>
              <a:rPr lang="ru-RU" dirty="0"/>
              <a:t> </a:t>
            </a:r>
            <a:r>
              <a:rPr lang="ru-RU" dirty="0" err="1"/>
              <a:t>отынды</a:t>
            </a:r>
            <a:r>
              <a:rPr lang="ru-RU" dirty="0"/>
              <a:t> </a:t>
            </a:r>
            <a:r>
              <a:rPr lang="ru-RU" dirty="0" err="1"/>
              <a:t>пайдаланатын</a:t>
            </a:r>
            <a:r>
              <a:rPr lang="ru-RU" dirty="0"/>
              <a:t> </a:t>
            </a:r>
            <a:r>
              <a:rPr lang="ru-RU" dirty="0" err="1"/>
              <a:t>қозғалтқыштарды</a:t>
            </a:r>
            <a:r>
              <a:rPr lang="ru-RU" dirty="0"/>
              <a:t> </a:t>
            </a:r>
            <a:r>
              <a:rPr lang="ru-RU" dirty="0" err="1"/>
              <a:t>құру</a:t>
            </a:r>
            <a:r>
              <a:rPr lang="ru-RU" dirty="0"/>
              <a:t> (</a:t>
            </a:r>
            <a:r>
              <a:rPr lang="ru-RU" dirty="0" err="1"/>
              <a:t>модификациялау</a:t>
            </a:r>
            <a:r>
              <a:rPr lang="ru-RU" dirty="0"/>
              <a:t>);</a:t>
            </a:r>
          </a:p>
          <a:p>
            <a:r>
              <a:rPr lang="ru-RU" dirty="0"/>
              <a:t>5) </a:t>
            </a:r>
            <a:r>
              <a:rPr lang="ru-RU" dirty="0" err="1"/>
              <a:t>шудан</a:t>
            </a:r>
            <a:r>
              <a:rPr lang="ru-RU" dirty="0"/>
              <a:t> </a:t>
            </a:r>
            <a:r>
              <a:rPr lang="ru-RU" dirty="0" err="1"/>
              <a:t>қорғау</a:t>
            </a:r>
            <a:r>
              <a:rPr lang="ru-RU" dirty="0"/>
              <a:t>;</a:t>
            </a:r>
          </a:p>
          <a:p>
            <a:r>
              <a:rPr lang="ru-RU" dirty="0"/>
              <a:t>6</a:t>
            </a:r>
            <a:r>
              <a:rPr lang="ru-RU" dirty="0" smtClean="0"/>
              <a:t>) </a:t>
            </a:r>
            <a:r>
              <a:rPr lang="ru-RU" dirty="0" err="1"/>
              <a:t>автокөлік</a:t>
            </a:r>
            <a:r>
              <a:rPr lang="ru-RU" dirty="0"/>
              <a:t> </a:t>
            </a:r>
            <a:r>
              <a:rPr lang="ru-RU" dirty="0" err="1"/>
              <a:t>паркін</a:t>
            </a:r>
            <a:r>
              <a:rPr lang="ru-RU" dirty="0"/>
              <a:t> </a:t>
            </a:r>
            <a:r>
              <a:rPr lang="ru-RU" dirty="0" err="1"/>
              <a:t>және</a:t>
            </a:r>
            <a:r>
              <a:rPr lang="ru-RU" dirty="0"/>
              <a:t> </a:t>
            </a:r>
            <a:r>
              <a:rPr lang="ru-RU" dirty="0" err="1"/>
              <a:t>қозғалысты</a:t>
            </a:r>
            <a:r>
              <a:rPr lang="ru-RU" dirty="0"/>
              <a:t> </a:t>
            </a:r>
            <a:r>
              <a:rPr lang="ru-RU" dirty="0" err="1"/>
              <a:t>басқаруға</a:t>
            </a:r>
            <a:r>
              <a:rPr lang="ru-RU" dirty="0"/>
              <a:t> </a:t>
            </a:r>
            <a:r>
              <a:rPr lang="ru-RU" dirty="0" err="1"/>
              <a:t>арналған</a:t>
            </a:r>
            <a:r>
              <a:rPr lang="ru-RU" dirty="0"/>
              <a:t> </a:t>
            </a:r>
            <a:r>
              <a:rPr lang="ru-RU" dirty="0" err="1"/>
              <a:t>экономикалық</a:t>
            </a:r>
            <a:r>
              <a:rPr lang="ru-RU" dirty="0"/>
              <a:t> </a:t>
            </a:r>
            <a:r>
              <a:rPr lang="ru-RU" dirty="0" err="1"/>
              <a:t>бастамалар</a:t>
            </a:r>
            <a:r>
              <a:rPr lang="ru-RU" dirty="0"/>
              <a:t>.</a:t>
            </a:r>
          </a:p>
        </p:txBody>
      </p:sp>
    </p:spTree>
    <p:extLst>
      <p:ext uri="{BB962C8B-B14F-4D97-AF65-F5344CB8AC3E}">
        <p14:creationId xmlns:p14="http://schemas.microsoft.com/office/powerpoint/2010/main" val="201883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1453170"/>
            <a:ext cx="8761413" cy="706964"/>
          </a:xfrm>
        </p:spPr>
        <p:txBody>
          <a:bodyPr/>
          <a:lstStyle/>
          <a:p>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Зерттеу</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жұмысымның</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мақсаты</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b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r>
            <a:b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endPar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Объект 2"/>
          <p:cNvSpPr>
            <a:spLocks noGrp="1"/>
          </p:cNvSpPr>
          <p:nvPr>
            <p:ph idx="1"/>
          </p:nvPr>
        </p:nvSpPr>
        <p:spPr/>
        <p:txBody>
          <a:bodyPr/>
          <a:lstStyle/>
          <a:p>
            <a:r>
              <a:rPr lang="kk-KZ" dirty="0" smtClean="0"/>
              <a:t>1</a:t>
            </a:r>
            <a:r>
              <a:rPr lang="kk-KZ" dirty="0"/>
              <a:t>. Автокөліктердің қоршаған ортаға әсерін көрсету</a:t>
            </a:r>
            <a:endParaRPr lang="ru-RU" dirty="0"/>
          </a:p>
          <a:p>
            <a:r>
              <a:rPr lang="kk-KZ" dirty="0"/>
              <a:t> 2. Автокөліктердің, шаңның, қозғалыс шуының, автокөлік қалдықтарының қоршаған ортаға, соның ішінде адам денсаулығына зиянды газдардың әсерін көрсету.</a:t>
            </a:r>
            <a:endParaRPr lang="ru-RU" dirty="0"/>
          </a:p>
          <a:p>
            <a:r>
              <a:rPr lang="kk-KZ" dirty="0"/>
              <a:t>3. Автомобиль көлігінің экологиялық үйлесімділігін қамтамасыз ету жолдарын көрсету;</a:t>
            </a:r>
            <a:endParaRPr lang="ru-RU" dirty="0"/>
          </a:p>
          <a:p>
            <a:r>
              <a:rPr lang="kk-KZ" dirty="0"/>
              <a:t>4. Бурабай ауылында көлік құралдарының жүктемесін анықтау бойынша зерттеу жүргізу.</a:t>
            </a:r>
            <a:endParaRPr lang="ru-RU" dirty="0"/>
          </a:p>
          <a:p>
            <a:endParaRPr lang="ru-RU" dirty="0"/>
          </a:p>
        </p:txBody>
      </p:sp>
    </p:spTree>
    <p:extLst>
      <p:ext uri="{BB962C8B-B14F-4D97-AF65-F5344CB8AC3E}">
        <p14:creationId xmlns:p14="http://schemas.microsoft.com/office/powerpoint/2010/main" val="1816081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Авток</a:t>
            </a:r>
            <a:r>
              <a:rPr lang="kk-KZ" dirty="0" smtClean="0"/>
              <a:t>өліктің шығу тарихы </a:t>
            </a:r>
            <a:endParaRPr lang="ru-RU" dirty="0"/>
          </a:p>
        </p:txBody>
      </p:sp>
      <p:sp>
        <p:nvSpPr>
          <p:cNvPr id="3" name="Объект 2"/>
          <p:cNvSpPr>
            <a:spLocks noGrp="1"/>
          </p:cNvSpPr>
          <p:nvPr>
            <p:ph idx="1"/>
          </p:nvPr>
        </p:nvSpPr>
        <p:spPr/>
        <p:txBody>
          <a:bodyPr>
            <a:normAutofit fontScale="85000" lnSpcReduction="20000"/>
          </a:bodyPr>
          <a:lstStyle/>
          <a:p>
            <a:pPr fontAlgn="base"/>
            <a:r>
              <a:rPr lang="kk-KZ" dirty="0"/>
              <a:t>Адам баласы ежелгі кезеңдерден бері қысқа мерзімде ұзақ қашықтықтарға жету, өз жұмысын жеңілдетумен қатар өнімділігін арттыру үшін ізденістерде болып келеді. Әуелгі кезде жануарлар қолданылып, кейінірек жолаушы және жүк тасымалдау үшін механикалық құрылғылар жасала бастады. Біздің дәуірімізде ең көп тараған көлік түрі автомобиль болып табылады.</a:t>
            </a:r>
            <a:endParaRPr lang="ru-RU" dirty="0"/>
          </a:p>
          <a:p>
            <a:pPr fontAlgn="base"/>
            <a:r>
              <a:rPr lang="kk-KZ" dirty="0"/>
              <a:t>Өздігінен қозғалатын көлік түрлерін жасап шығару талаптары XVII ғ. басталғаны белгілі. 1769 ж. </a:t>
            </a:r>
            <a:r>
              <a:rPr lang="kk-KZ" u="sng" dirty="0">
                <a:hlinkClick r:id="rId2" tooltip="Франция"/>
              </a:rPr>
              <a:t>Францияда</a:t>
            </a:r>
            <a:r>
              <a:rPr lang="kk-KZ" dirty="0"/>
              <a:t> әскери инженер </a:t>
            </a:r>
            <a:r>
              <a:rPr lang="kk-KZ" u="sng" dirty="0">
                <a:hlinkClick r:id="rId3" tooltip="Никола Кюньо (мұндай бет жоқ)"/>
              </a:rPr>
              <a:t>Никола Кюньо</a:t>
            </a:r>
            <a:r>
              <a:rPr lang="kk-KZ" dirty="0"/>
              <a:t> тарапынан бумен жұмыс істейтін қозғалтқышы бар үш дөңгелекті арба жасалды. Осы 2 а.к. қуаты бар бу машинасымен 3 т. жүкті 2-4 км/сағ жылдамдығында тасымалдауға болатын еді. Бірақ керекті бу қысымын қамтамасыз ету үшін жүріс кезінде жиі аялдамалар жасау қажеттігі бұл көліктің негізгі кемшілігі болып кең таралмағанына себеп болды.</a:t>
            </a:r>
            <a:endParaRPr lang="ru-RU" dirty="0"/>
          </a:p>
          <a:p>
            <a:pPr fontAlgn="base"/>
            <a:r>
              <a:rPr lang="kk-KZ" dirty="0"/>
              <a:t>Дегенмен алғашқы жасап шығарылған автомобиль құрылысы жағынан қазіргі автомобильдерге ұқсас болғандығынан неміс инженерлері </a:t>
            </a:r>
            <a:r>
              <a:rPr lang="kk-KZ" u="sng" dirty="0">
                <a:hlinkClick r:id="rId4" tooltip="Готлиб Даймлер (мұндай бет жоқ)"/>
              </a:rPr>
              <a:t>Готлиб Даймлер</a:t>
            </a:r>
            <a:r>
              <a:rPr lang="kk-KZ" dirty="0"/>
              <a:t> мен </a:t>
            </a:r>
            <a:r>
              <a:rPr lang="kk-KZ" u="sng" dirty="0">
                <a:hlinkClick r:id="rId5" tooltip="Карл Бенц (мұндай бет жоқ)"/>
              </a:rPr>
              <a:t>Карл Бенц</a:t>
            </a:r>
            <a:r>
              <a:rPr lang="kk-KZ" dirty="0"/>
              <a:t> тарапынан жеке-жеке жасалған автомобильдер болып табылады. Осыны 1876 жылы </a:t>
            </a:r>
            <a:r>
              <a:rPr lang="kk-KZ" u="sng" dirty="0">
                <a:hlinkClick r:id="rId6" tooltip="Алмания"/>
              </a:rPr>
              <a:t>Алманияда</a:t>
            </a:r>
            <a:r>
              <a:rPr lang="kk-KZ" dirty="0"/>
              <a:t> Николаус-Август Отто-ның жасаған іштен жанатын төрт тактілі айналыммен жұмыс істейтін қозғалтқыш құрылысы мүмкін қылған.</a:t>
            </a:r>
            <a:endParaRPr lang="ru-RU" dirty="0"/>
          </a:p>
          <a:p>
            <a:endParaRPr lang="ru-RU" dirty="0"/>
          </a:p>
        </p:txBody>
      </p:sp>
    </p:spTree>
    <p:extLst>
      <p:ext uri="{BB962C8B-B14F-4D97-AF65-F5344CB8AC3E}">
        <p14:creationId xmlns:p14="http://schemas.microsoft.com/office/powerpoint/2010/main" val="68805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a:p>
        </p:txBody>
      </p:sp>
      <p:sp>
        <p:nvSpPr>
          <p:cNvPr id="6" name="Содержимое 4"/>
          <p:cNvSpPr txBox="1">
            <a:spLocks/>
          </p:cNvSpPr>
          <p:nvPr/>
        </p:nvSpPr>
        <p:spPr>
          <a:xfrm>
            <a:off x="502599" y="2227042"/>
            <a:ext cx="7727795" cy="4853983"/>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ru-RU" dirty="0">
                <a:solidFill>
                  <a:schemeClr val="tx1">
                    <a:lumMod val="95000"/>
                    <a:lumOff val="5000"/>
                  </a:schemeClr>
                </a:solidFill>
              </a:rPr>
              <a:t>17%, </a:t>
            </a:r>
            <a:r>
              <a:rPr lang="ru-RU" dirty="0" err="1">
                <a:solidFill>
                  <a:schemeClr val="tx1">
                    <a:lumMod val="95000"/>
                    <a:lumOff val="5000"/>
                  </a:schemeClr>
                </a:solidFill>
              </a:rPr>
              <a:t>энергетикалық</a:t>
            </a:r>
            <a:r>
              <a:rPr lang="ru-RU" dirty="0">
                <a:solidFill>
                  <a:schemeClr val="tx1">
                    <a:lumMod val="95000"/>
                    <a:lumOff val="5000"/>
                  </a:schemeClr>
                </a:solidFill>
              </a:rPr>
              <a:t> - - </a:t>
            </a:r>
            <a:r>
              <a:rPr lang="ru-RU" dirty="0" err="1">
                <a:solidFill>
                  <a:schemeClr val="tx1">
                    <a:lumMod val="95000"/>
                    <a:lumOff val="5000"/>
                  </a:schemeClr>
                </a:solidFill>
              </a:rPr>
              <a:t>басқа</a:t>
            </a:r>
            <a:r>
              <a:rPr lang="ru-RU" dirty="0">
                <a:solidFill>
                  <a:schemeClr val="tx1">
                    <a:lumMod val="95000"/>
                    <a:lumOff val="5000"/>
                  </a:schemeClr>
                </a:solidFill>
              </a:rPr>
              <a:t> да 14%, - </a:t>
            </a:r>
            <a:r>
              <a:rPr lang="ru-RU" dirty="0" err="1">
                <a:solidFill>
                  <a:schemeClr val="tx1">
                    <a:lumMod val="95000"/>
                    <a:lumOff val="5000"/>
                  </a:schemeClr>
                </a:solidFill>
              </a:rPr>
              <a:t>Статистикаға</a:t>
            </a:r>
            <a:r>
              <a:rPr lang="ru-RU" dirty="0">
                <a:solidFill>
                  <a:schemeClr val="tx1">
                    <a:lumMod val="95000"/>
                    <a:lumOff val="5000"/>
                  </a:schemeClr>
                </a:solidFill>
              </a:rPr>
              <a:t> </a:t>
            </a:r>
            <a:r>
              <a:rPr lang="ru-RU" dirty="0" err="1">
                <a:solidFill>
                  <a:schemeClr val="tx1">
                    <a:lumMod val="95000"/>
                    <a:lumOff val="5000"/>
                  </a:schemeClr>
                </a:solidFill>
              </a:rPr>
              <a:t>сәйкес</a:t>
            </a:r>
            <a:r>
              <a:rPr lang="ru-RU" dirty="0">
                <a:solidFill>
                  <a:schemeClr val="tx1">
                    <a:lumMod val="95000"/>
                    <a:lumOff val="5000"/>
                  </a:schemeClr>
                </a:solidFill>
              </a:rPr>
              <a:t> </a:t>
            </a:r>
            <a:r>
              <a:rPr lang="ru-RU" dirty="0" err="1">
                <a:solidFill>
                  <a:schemeClr val="tx1">
                    <a:lumMod val="95000"/>
                    <a:lumOff val="5000"/>
                  </a:schemeClr>
                </a:solidFill>
              </a:rPr>
              <a:t>көліктің</a:t>
            </a:r>
            <a:r>
              <a:rPr lang="ru-RU" dirty="0">
                <a:solidFill>
                  <a:schemeClr val="tx1">
                    <a:lumMod val="95000"/>
                    <a:lumOff val="5000"/>
                  </a:schemeClr>
                </a:solidFill>
              </a:rPr>
              <a:t> </a:t>
            </a:r>
            <a:r>
              <a:rPr lang="ru-RU" dirty="0" err="1">
                <a:solidFill>
                  <a:schemeClr val="tx1">
                    <a:lumMod val="95000"/>
                    <a:lumOff val="5000"/>
                  </a:schemeClr>
                </a:solidFill>
              </a:rPr>
              <a:t>барлық</a:t>
            </a:r>
            <a:r>
              <a:rPr lang="ru-RU" dirty="0">
                <a:solidFill>
                  <a:schemeClr val="tx1">
                    <a:lumMod val="95000"/>
                    <a:lumOff val="5000"/>
                  </a:schemeClr>
                </a:solidFill>
              </a:rPr>
              <a:t> </a:t>
            </a:r>
            <a:r>
              <a:rPr lang="ru-RU" dirty="0" err="1">
                <a:solidFill>
                  <a:schemeClr val="tx1">
                    <a:lumMod val="95000"/>
                    <a:lumOff val="5000"/>
                  </a:schemeClr>
                </a:solidFill>
              </a:rPr>
              <a:t>режимдері</a:t>
            </a:r>
            <a:r>
              <a:rPr lang="ru-RU" dirty="0">
                <a:solidFill>
                  <a:schemeClr val="tx1">
                    <a:lumMod val="95000"/>
                    <a:lumOff val="5000"/>
                  </a:schemeClr>
                </a:solidFill>
              </a:rPr>
              <a:t> </a:t>
            </a:r>
            <a:r>
              <a:rPr lang="ru-RU" dirty="0" err="1">
                <a:solidFill>
                  <a:schemeClr val="tx1">
                    <a:lumMod val="95000"/>
                    <a:lumOff val="5000"/>
                  </a:schemeClr>
                </a:solidFill>
              </a:rPr>
              <a:t>ауаға</a:t>
            </a:r>
            <a:r>
              <a:rPr lang="ru-RU" dirty="0">
                <a:solidFill>
                  <a:schemeClr val="tx1">
                    <a:lumMod val="95000"/>
                    <a:lumOff val="5000"/>
                  </a:schemeClr>
                </a:solidFill>
              </a:rPr>
              <a:t> </a:t>
            </a:r>
            <a:r>
              <a:rPr lang="ru-RU" dirty="0" err="1">
                <a:solidFill>
                  <a:schemeClr val="tx1">
                    <a:lumMod val="95000"/>
                    <a:lumOff val="5000"/>
                  </a:schemeClr>
                </a:solidFill>
              </a:rPr>
              <a:t>ластану</a:t>
            </a:r>
            <a:r>
              <a:rPr lang="ru-RU" dirty="0">
                <a:solidFill>
                  <a:schemeClr val="tx1">
                    <a:lumMod val="95000"/>
                    <a:lumOff val="5000"/>
                  </a:schemeClr>
                </a:solidFill>
              </a:rPr>
              <a:t> </a:t>
            </a:r>
            <a:r>
              <a:rPr lang="ru-RU" dirty="0" err="1">
                <a:solidFill>
                  <a:schemeClr val="tx1">
                    <a:lumMod val="95000"/>
                    <a:lumOff val="5000"/>
                  </a:schemeClr>
                </a:solidFill>
              </a:rPr>
              <a:t>жалпы</a:t>
            </a:r>
            <a:r>
              <a:rPr lang="ru-RU" dirty="0">
                <a:solidFill>
                  <a:schemeClr val="tx1">
                    <a:lumMod val="95000"/>
                    <a:lumOff val="5000"/>
                  </a:schemeClr>
                </a:solidFill>
              </a:rPr>
              <a:t> </a:t>
            </a:r>
            <a:r>
              <a:rPr lang="ru-RU" dirty="0" err="1">
                <a:solidFill>
                  <a:schemeClr val="tx1">
                    <a:lumMod val="95000"/>
                    <a:lumOff val="5000"/>
                  </a:schemeClr>
                </a:solidFill>
              </a:rPr>
              <a:t>сомасының</a:t>
            </a:r>
            <a:r>
              <a:rPr lang="ru-RU" dirty="0">
                <a:solidFill>
                  <a:schemeClr val="tx1">
                    <a:lumMod val="95000"/>
                    <a:lumOff val="5000"/>
                  </a:schemeClr>
                </a:solidFill>
              </a:rPr>
              <a:t> 60%, </a:t>
            </a:r>
            <a:r>
              <a:rPr lang="ru-RU" dirty="0" err="1">
                <a:solidFill>
                  <a:schemeClr val="tx1">
                    <a:lumMod val="95000"/>
                    <a:lumOff val="5000"/>
                  </a:schemeClr>
                </a:solidFill>
              </a:rPr>
              <a:t>өнеркәсіп</a:t>
            </a:r>
            <a:r>
              <a:rPr lang="ru-RU" dirty="0">
                <a:solidFill>
                  <a:schemeClr val="tx1">
                    <a:lumMod val="95000"/>
                    <a:lumOff val="5000"/>
                  </a:schemeClr>
                </a:solidFill>
              </a:rPr>
              <a:t> </a:t>
            </a:r>
            <a:r>
              <a:rPr lang="ru-RU" dirty="0" err="1">
                <a:solidFill>
                  <a:schemeClr val="tx1">
                    <a:lumMod val="95000"/>
                    <a:lumOff val="5000"/>
                  </a:schemeClr>
                </a:solidFill>
              </a:rPr>
              <a:t>қамтамасыз</a:t>
            </a:r>
            <a:r>
              <a:rPr lang="ru-RU" dirty="0">
                <a:solidFill>
                  <a:schemeClr val="tx1">
                    <a:lumMod val="95000"/>
                    <a:lumOff val="5000"/>
                  </a:schemeClr>
                </a:solidFill>
              </a:rPr>
              <a:t> 9% </a:t>
            </a:r>
            <a:r>
              <a:rPr lang="ru-RU" dirty="0" err="1">
                <a:solidFill>
                  <a:schemeClr val="tx1">
                    <a:lumMod val="95000"/>
                    <a:lumOff val="5000"/>
                  </a:schemeClr>
                </a:solidFill>
              </a:rPr>
              <a:t>жылыту</a:t>
            </a:r>
            <a:r>
              <a:rPr lang="ru-RU" dirty="0">
                <a:solidFill>
                  <a:schemeClr val="tx1">
                    <a:lumMod val="95000"/>
                    <a:lumOff val="5000"/>
                  </a:schemeClr>
                </a:solidFill>
              </a:rPr>
              <a:t> </a:t>
            </a:r>
            <a:r>
              <a:rPr lang="ru-RU" dirty="0" err="1">
                <a:solidFill>
                  <a:schemeClr val="tx1">
                    <a:lumMod val="95000"/>
                    <a:lumOff val="5000"/>
                  </a:schemeClr>
                </a:solidFill>
              </a:rPr>
              <a:t>ғимараттар</a:t>
            </a:r>
            <a:r>
              <a:rPr lang="ru-RU" dirty="0">
                <a:solidFill>
                  <a:schemeClr val="tx1">
                    <a:lumMod val="95000"/>
                    <a:lumOff val="5000"/>
                  </a:schemeClr>
                </a:solidFill>
              </a:rPr>
              <a:t> мен </a:t>
            </a:r>
            <a:r>
              <a:rPr lang="ru-RU" dirty="0" err="1">
                <a:solidFill>
                  <a:schemeClr val="tx1">
                    <a:lumMod val="95000"/>
                    <a:lumOff val="5000"/>
                  </a:schemeClr>
                </a:solidFill>
              </a:rPr>
              <a:t>өзге</a:t>
            </a:r>
            <a:r>
              <a:rPr lang="ru-RU" dirty="0">
                <a:solidFill>
                  <a:schemeClr val="tx1">
                    <a:lumMod val="95000"/>
                    <a:lumOff val="5000"/>
                  </a:schemeClr>
                </a:solidFill>
              </a:rPr>
              <a:t> де объект</a:t>
            </a:r>
            <a:r>
              <a:rPr lang="en-US" dirty="0" err="1">
                <a:solidFill>
                  <a:schemeClr val="tx1">
                    <a:lumMod val="95000"/>
                    <a:lumOff val="5000"/>
                  </a:schemeClr>
                </a:solidFill>
              </a:rPr>
              <a:t>i</a:t>
            </a:r>
            <a:r>
              <a:rPr lang="ru-RU" dirty="0" err="1">
                <a:solidFill>
                  <a:schemeClr val="tx1">
                    <a:lumMod val="95000"/>
                    <a:lumOff val="5000"/>
                  </a:schemeClr>
                </a:solidFill>
              </a:rPr>
              <a:t>лерд</a:t>
            </a:r>
            <a:r>
              <a:rPr lang="en-US" dirty="0" err="1">
                <a:solidFill>
                  <a:schemeClr val="tx1">
                    <a:lumMod val="95000"/>
                    <a:lumOff val="5000"/>
                  </a:schemeClr>
                </a:solidFill>
              </a:rPr>
              <a:t>i</a:t>
            </a:r>
            <a:r>
              <a:rPr lang="en-US" dirty="0">
                <a:solidFill>
                  <a:schemeClr val="tx1">
                    <a:lumMod val="95000"/>
                    <a:lumOff val="5000"/>
                  </a:schemeClr>
                </a:solidFill>
              </a:rPr>
              <a:t> </a:t>
            </a:r>
            <a:r>
              <a:rPr lang="ru-RU" dirty="0" err="1">
                <a:solidFill>
                  <a:schemeClr val="tx1">
                    <a:lumMod val="95000"/>
                    <a:lumOff val="5000"/>
                  </a:schemeClr>
                </a:solidFill>
              </a:rPr>
              <a:t>үшін</a:t>
            </a:r>
            <a:r>
              <a:rPr lang="ru-RU" dirty="0">
                <a:solidFill>
                  <a:schemeClr val="tx1">
                    <a:lumMod val="95000"/>
                    <a:lumOff val="5000"/>
                  </a:schemeClr>
                </a:solidFill>
              </a:rPr>
              <a:t>, </a:t>
            </a:r>
            <a:r>
              <a:rPr lang="ru-RU" dirty="0" err="1">
                <a:solidFill>
                  <a:schemeClr val="tx1">
                    <a:lumMod val="95000"/>
                    <a:lumOff val="5000"/>
                  </a:schemeClr>
                </a:solidFill>
              </a:rPr>
              <a:t>және</a:t>
            </a:r>
            <a:r>
              <a:rPr lang="ru-RU" dirty="0">
                <a:solidFill>
                  <a:schemeClr val="tx1">
                    <a:lumMod val="95000"/>
                    <a:lumOff val="5000"/>
                  </a:schemeClr>
                </a:solidFill>
              </a:rPr>
              <a:t> </a:t>
            </a:r>
            <a:r>
              <a:rPr lang="ru-RU" dirty="0" err="1">
                <a:solidFill>
                  <a:schemeClr val="tx1">
                    <a:lumMod val="95000"/>
                    <a:lumOff val="5000"/>
                  </a:schemeClr>
                </a:solidFill>
              </a:rPr>
              <a:t>қалдықтарды</a:t>
            </a:r>
            <a:r>
              <a:rPr lang="ru-RU" dirty="0">
                <a:solidFill>
                  <a:schemeClr val="tx1">
                    <a:lumMod val="95000"/>
                    <a:lumOff val="5000"/>
                  </a:schemeClr>
                </a:solidFill>
              </a:rPr>
              <a:t> </a:t>
            </a:r>
            <a:r>
              <a:rPr lang="ru-RU" dirty="0" err="1">
                <a:solidFill>
                  <a:schemeClr val="tx1">
                    <a:lumMod val="95000"/>
                    <a:lumOff val="5000"/>
                  </a:schemeClr>
                </a:solidFill>
              </a:rPr>
              <a:t>кәдеге</a:t>
            </a:r>
            <a:r>
              <a:rPr lang="ru-RU" dirty="0">
                <a:solidFill>
                  <a:schemeClr val="tx1">
                    <a:lumMod val="95000"/>
                    <a:lumOff val="5000"/>
                  </a:schemeClr>
                </a:solidFill>
              </a:rPr>
              <a:t> </a:t>
            </a:r>
            <a:r>
              <a:rPr lang="ru-RU" dirty="0" err="1">
                <a:solidFill>
                  <a:schemeClr val="tx1">
                    <a:lumMod val="95000"/>
                    <a:lumOff val="5000"/>
                  </a:schemeClr>
                </a:solidFill>
              </a:rPr>
              <a:t>жарату</a:t>
            </a:r>
            <a:r>
              <a:rPr lang="ru-RU" dirty="0">
                <a:solidFill>
                  <a:schemeClr val="tx1">
                    <a:lumMod val="95000"/>
                    <a:lumOff val="5000"/>
                  </a:schemeClr>
                </a:solidFill>
              </a:rPr>
              <a:t>.</a:t>
            </a:r>
          </a:p>
          <a:p>
            <a:r>
              <a:rPr lang="ru-RU" dirty="0">
                <a:solidFill>
                  <a:schemeClr val="tx1">
                    <a:lumMod val="95000"/>
                    <a:lumOff val="5000"/>
                  </a:schemeClr>
                </a:solidFill>
              </a:rPr>
              <a:t> </a:t>
            </a:r>
            <a:r>
              <a:rPr lang="ru-RU" dirty="0" err="1">
                <a:solidFill>
                  <a:schemeClr val="tx1">
                    <a:lumMod val="95000"/>
                    <a:lumOff val="5000"/>
                  </a:schemeClr>
                </a:solidFill>
              </a:rPr>
              <a:t>Мамандар</a:t>
            </a:r>
            <a:r>
              <a:rPr lang="ru-RU" dirty="0">
                <a:solidFill>
                  <a:schemeClr val="tx1">
                    <a:lumMod val="95000"/>
                    <a:lumOff val="5000"/>
                  </a:schemeClr>
                </a:solidFill>
              </a:rPr>
              <a:t> </a:t>
            </a:r>
            <a:r>
              <a:rPr lang="ru-RU" dirty="0" err="1">
                <a:solidFill>
                  <a:schemeClr val="tx1">
                    <a:lumMod val="95000"/>
                    <a:lumOff val="5000"/>
                  </a:schemeClr>
                </a:solidFill>
              </a:rPr>
              <a:t>бір</a:t>
            </a:r>
            <a:r>
              <a:rPr lang="ru-RU" dirty="0">
                <a:solidFill>
                  <a:schemeClr val="tx1">
                    <a:lumMod val="95000"/>
                    <a:lumOff val="5000"/>
                  </a:schemeClr>
                </a:solidFill>
              </a:rPr>
              <a:t> </a:t>
            </a:r>
            <a:r>
              <a:rPr lang="ru-RU" dirty="0" err="1">
                <a:solidFill>
                  <a:schemeClr val="tx1">
                    <a:lumMod val="95000"/>
                    <a:lumOff val="5000"/>
                  </a:schemeClr>
                </a:solidFill>
              </a:rPr>
              <a:t>автокөлік</a:t>
            </a:r>
            <a:r>
              <a:rPr lang="ru-RU" dirty="0">
                <a:solidFill>
                  <a:schemeClr val="tx1">
                    <a:lumMod val="95000"/>
                    <a:lumOff val="5000"/>
                  </a:schemeClr>
                </a:solidFill>
              </a:rPr>
              <a:t> </a:t>
            </a:r>
            <a:r>
              <a:rPr lang="ru-RU" dirty="0" err="1">
                <a:solidFill>
                  <a:schemeClr val="tx1">
                    <a:lumMod val="95000"/>
                    <a:lumOff val="5000"/>
                  </a:schemeClr>
                </a:solidFill>
              </a:rPr>
              <a:t>оттегінің</a:t>
            </a:r>
            <a:r>
              <a:rPr lang="ru-RU" dirty="0">
                <a:solidFill>
                  <a:schemeClr val="tx1">
                    <a:lumMod val="95000"/>
                    <a:lumOff val="5000"/>
                  </a:schemeClr>
                </a:solidFill>
              </a:rPr>
              <a:t> </a:t>
            </a:r>
            <a:r>
              <a:rPr lang="ru-RU" dirty="0" err="1">
                <a:solidFill>
                  <a:schemeClr val="tx1">
                    <a:lumMod val="95000"/>
                    <a:lumOff val="5000"/>
                  </a:schemeClr>
                </a:solidFill>
              </a:rPr>
              <a:t>орташа</a:t>
            </a:r>
            <a:r>
              <a:rPr lang="ru-RU" dirty="0">
                <a:solidFill>
                  <a:schemeClr val="tx1">
                    <a:lumMod val="95000"/>
                    <a:lumOff val="5000"/>
                  </a:schemeClr>
                </a:solidFill>
              </a:rPr>
              <a:t> 4 </a:t>
            </a:r>
            <a:r>
              <a:rPr lang="ru-RU" dirty="0" err="1">
                <a:solidFill>
                  <a:schemeClr val="tx1">
                    <a:lumMod val="95000"/>
                    <a:lumOff val="5000"/>
                  </a:schemeClr>
                </a:solidFill>
              </a:rPr>
              <a:t>тоннадан</a:t>
            </a:r>
            <a:r>
              <a:rPr lang="ru-RU" dirty="0">
                <a:solidFill>
                  <a:schemeClr val="tx1">
                    <a:lumMod val="95000"/>
                    <a:lumOff val="5000"/>
                  </a:schemeClr>
                </a:solidFill>
              </a:rPr>
              <a:t> </a:t>
            </a:r>
            <a:r>
              <a:rPr lang="ru-RU" dirty="0" err="1">
                <a:solidFill>
                  <a:schemeClr val="tx1">
                    <a:lumMod val="95000"/>
                    <a:lumOff val="5000"/>
                  </a:schemeClr>
                </a:solidFill>
              </a:rPr>
              <a:t>астам</a:t>
            </a:r>
            <a:r>
              <a:rPr lang="ru-RU" dirty="0">
                <a:solidFill>
                  <a:schemeClr val="tx1">
                    <a:lumMod val="95000"/>
                    <a:lumOff val="5000"/>
                  </a:schemeClr>
                </a:solidFill>
              </a:rPr>
              <a:t>, </a:t>
            </a:r>
            <a:r>
              <a:rPr lang="ru-RU" dirty="0" err="1">
                <a:solidFill>
                  <a:schemeClr val="tx1">
                    <a:lumMod val="95000"/>
                    <a:lumOff val="5000"/>
                  </a:schemeClr>
                </a:solidFill>
              </a:rPr>
              <a:t>көміртегі</a:t>
            </a:r>
            <a:r>
              <a:rPr lang="ru-RU" dirty="0">
                <a:solidFill>
                  <a:schemeClr val="tx1">
                    <a:lumMod val="95000"/>
                    <a:lumOff val="5000"/>
                  </a:schemeClr>
                </a:solidFill>
              </a:rPr>
              <a:t> </a:t>
            </a:r>
            <a:r>
              <a:rPr lang="ru-RU" dirty="0" err="1">
                <a:solidFill>
                  <a:schemeClr val="tx1">
                    <a:lumMod val="95000"/>
                    <a:lumOff val="5000"/>
                  </a:schemeClr>
                </a:solidFill>
              </a:rPr>
              <a:t>тотығы</a:t>
            </a:r>
            <a:r>
              <a:rPr lang="ru-RU" dirty="0">
                <a:solidFill>
                  <a:schemeClr val="tx1">
                    <a:lumMod val="95000"/>
                    <a:lumOff val="5000"/>
                  </a:schemeClr>
                </a:solidFill>
              </a:rPr>
              <a:t> 800 кг, азот </a:t>
            </a:r>
            <a:r>
              <a:rPr lang="ru-RU" dirty="0" err="1">
                <a:solidFill>
                  <a:schemeClr val="tx1">
                    <a:lumMod val="95000"/>
                    <a:lumOff val="5000"/>
                  </a:schemeClr>
                </a:solidFill>
              </a:rPr>
              <a:t>оксидтерінің</a:t>
            </a:r>
            <a:r>
              <a:rPr lang="ru-RU" dirty="0">
                <a:solidFill>
                  <a:schemeClr val="tx1">
                    <a:lumMod val="95000"/>
                    <a:lumOff val="5000"/>
                  </a:schemeClr>
                </a:solidFill>
              </a:rPr>
              <a:t> </a:t>
            </a:r>
            <a:r>
              <a:rPr lang="ru-RU" dirty="0" err="1">
                <a:solidFill>
                  <a:schemeClr val="tx1">
                    <a:lumMod val="95000"/>
                    <a:lumOff val="5000"/>
                  </a:schemeClr>
                </a:solidFill>
              </a:rPr>
              <a:t>шамамен</a:t>
            </a:r>
            <a:r>
              <a:rPr lang="ru-RU" dirty="0">
                <a:solidFill>
                  <a:schemeClr val="tx1">
                    <a:lumMod val="95000"/>
                    <a:lumOff val="5000"/>
                  </a:schemeClr>
                </a:solidFill>
              </a:rPr>
              <a:t> 40 кг </a:t>
            </a:r>
            <a:r>
              <a:rPr lang="ru-RU" dirty="0" err="1">
                <a:solidFill>
                  <a:schemeClr val="tx1">
                    <a:lumMod val="95000"/>
                    <a:lumOff val="5000"/>
                  </a:schemeClr>
                </a:solidFill>
              </a:rPr>
              <a:t>және</a:t>
            </a:r>
            <a:r>
              <a:rPr lang="ru-RU" dirty="0">
                <a:solidFill>
                  <a:schemeClr val="tx1">
                    <a:lumMod val="95000"/>
                    <a:lumOff val="5000"/>
                  </a:schemeClr>
                </a:solidFill>
              </a:rPr>
              <a:t> </a:t>
            </a:r>
            <a:r>
              <a:rPr lang="ru-RU" dirty="0" err="1">
                <a:solidFill>
                  <a:schemeClr val="tx1">
                    <a:lumMod val="95000"/>
                    <a:lumOff val="5000"/>
                  </a:schemeClr>
                </a:solidFill>
              </a:rPr>
              <a:t>түрлі</a:t>
            </a:r>
            <a:r>
              <a:rPr lang="ru-RU" dirty="0">
                <a:solidFill>
                  <a:schemeClr val="tx1">
                    <a:lumMod val="95000"/>
                    <a:lumOff val="5000"/>
                  </a:schemeClr>
                </a:solidFill>
              </a:rPr>
              <a:t> </a:t>
            </a:r>
            <a:r>
              <a:rPr lang="ru-RU" dirty="0" err="1">
                <a:solidFill>
                  <a:schemeClr val="tx1">
                    <a:lumMod val="95000"/>
                    <a:lumOff val="5000"/>
                  </a:schemeClr>
                </a:solidFill>
              </a:rPr>
              <a:t>көмірсутектердің</a:t>
            </a:r>
            <a:r>
              <a:rPr lang="ru-RU" dirty="0">
                <a:solidFill>
                  <a:schemeClr val="tx1">
                    <a:lumMod val="95000"/>
                    <a:lumOff val="5000"/>
                  </a:schemeClr>
                </a:solidFill>
              </a:rPr>
              <a:t> </a:t>
            </a:r>
            <a:r>
              <a:rPr lang="ru-RU" dirty="0" err="1">
                <a:solidFill>
                  <a:schemeClr val="tx1">
                    <a:lumMod val="95000"/>
                    <a:lumOff val="5000"/>
                  </a:schemeClr>
                </a:solidFill>
              </a:rPr>
              <a:t>дерлік</a:t>
            </a:r>
            <a:r>
              <a:rPr lang="ru-RU" dirty="0">
                <a:solidFill>
                  <a:schemeClr val="tx1">
                    <a:lumMod val="95000"/>
                    <a:lumOff val="5000"/>
                  </a:schemeClr>
                </a:solidFill>
              </a:rPr>
              <a:t> 200 кг </a:t>
            </a:r>
            <a:r>
              <a:rPr lang="ru-RU" dirty="0" err="1">
                <a:solidFill>
                  <a:schemeClr val="tx1">
                    <a:lumMod val="95000"/>
                    <a:lumOff val="5000"/>
                  </a:schemeClr>
                </a:solidFill>
              </a:rPr>
              <a:t>шығатын</a:t>
            </a:r>
            <a:r>
              <a:rPr lang="ru-RU" dirty="0">
                <a:solidFill>
                  <a:schemeClr val="tx1">
                    <a:lumMod val="95000"/>
                    <a:lumOff val="5000"/>
                  </a:schemeClr>
                </a:solidFill>
              </a:rPr>
              <a:t> </a:t>
            </a:r>
            <a:r>
              <a:rPr lang="ru-RU" dirty="0" err="1">
                <a:solidFill>
                  <a:schemeClr val="tx1">
                    <a:lumMod val="95000"/>
                    <a:lumOff val="5000"/>
                  </a:schemeClr>
                </a:solidFill>
              </a:rPr>
              <a:t>газдардағы</a:t>
            </a:r>
            <a:r>
              <a:rPr lang="ru-RU" dirty="0">
                <a:solidFill>
                  <a:schemeClr val="tx1">
                    <a:lumMod val="95000"/>
                    <a:lumOff val="5000"/>
                  </a:schemeClr>
                </a:solidFill>
              </a:rPr>
              <a:t> </a:t>
            </a:r>
            <a:r>
              <a:rPr lang="ru-RU" dirty="0" err="1">
                <a:solidFill>
                  <a:schemeClr val="tx1">
                    <a:lumMod val="95000"/>
                    <a:lumOff val="5000"/>
                  </a:schemeClr>
                </a:solidFill>
              </a:rPr>
              <a:t>жыл</a:t>
            </a:r>
            <a:r>
              <a:rPr lang="ru-RU" dirty="0">
                <a:solidFill>
                  <a:schemeClr val="tx1">
                    <a:lumMod val="95000"/>
                    <a:lumOff val="5000"/>
                  </a:schemeClr>
                </a:solidFill>
              </a:rPr>
              <a:t> </a:t>
            </a:r>
            <a:r>
              <a:rPr lang="ru-RU" dirty="0" err="1">
                <a:solidFill>
                  <a:schemeClr val="tx1">
                    <a:lumMod val="95000"/>
                    <a:lumOff val="5000"/>
                  </a:schemeClr>
                </a:solidFill>
              </a:rPr>
              <a:t>сайын</a:t>
            </a:r>
            <a:r>
              <a:rPr lang="ru-RU" dirty="0">
                <a:solidFill>
                  <a:schemeClr val="tx1">
                    <a:lumMod val="95000"/>
                    <a:lumOff val="5000"/>
                  </a:schemeClr>
                </a:solidFill>
              </a:rPr>
              <a:t> </a:t>
            </a:r>
            <a:r>
              <a:rPr lang="ru-RU" dirty="0" err="1">
                <a:solidFill>
                  <a:schemeClr val="tx1">
                    <a:lumMod val="95000"/>
                    <a:lumOff val="5000"/>
                  </a:schemeClr>
                </a:solidFill>
              </a:rPr>
              <a:t>атмосфераның</a:t>
            </a:r>
            <a:r>
              <a:rPr lang="ru-RU" dirty="0">
                <a:solidFill>
                  <a:schemeClr val="tx1">
                    <a:lumMod val="95000"/>
                    <a:lumOff val="5000"/>
                  </a:schemeClr>
                </a:solidFill>
              </a:rPr>
              <a:t> </a:t>
            </a:r>
            <a:r>
              <a:rPr lang="ru-RU" dirty="0" err="1">
                <a:solidFill>
                  <a:schemeClr val="tx1">
                    <a:lumMod val="95000"/>
                    <a:lumOff val="5000"/>
                  </a:schemeClr>
                </a:solidFill>
              </a:rPr>
              <a:t>жұтады</a:t>
            </a:r>
            <a:r>
              <a:rPr lang="ru-RU" dirty="0">
                <a:solidFill>
                  <a:schemeClr val="tx1">
                    <a:lumMod val="95000"/>
                    <a:lumOff val="5000"/>
                  </a:schemeClr>
                </a:solidFill>
              </a:rPr>
              <a:t> </a:t>
            </a:r>
            <a:r>
              <a:rPr lang="ru-RU" dirty="0" err="1">
                <a:solidFill>
                  <a:schemeClr val="tx1">
                    <a:lumMod val="95000"/>
                    <a:lumOff val="5000"/>
                  </a:schemeClr>
                </a:solidFill>
              </a:rPr>
              <a:t>деп</a:t>
            </a:r>
            <a:r>
              <a:rPr lang="ru-RU" dirty="0">
                <a:solidFill>
                  <a:schemeClr val="tx1">
                    <a:lumMod val="95000"/>
                    <a:lumOff val="5000"/>
                  </a:schemeClr>
                </a:solidFill>
              </a:rPr>
              <a:t> </a:t>
            </a:r>
            <a:r>
              <a:rPr lang="ru-RU" dirty="0" err="1">
                <a:solidFill>
                  <a:schemeClr val="tx1">
                    <a:lumMod val="95000"/>
                    <a:lumOff val="5000"/>
                  </a:schemeClr>
                </a:solidFill>
              </a:rPr>
              <a:t>тапты</a:t>
            </a:r>
            <a:r>
              <a:rPr lang="ru-RU" dirty="0">
                <a:solidFill>
                  <a:schemeClr val="tx1">
                    <a:lumMod val="95000"/>
                    <a:lumOff val="5000"/>
                  </a:schemeClr>
                </a:solidFill>
              </a:rPr>
              <a:t>.</a:t>
            </a:r>
          </a:p>
          <a:p>
            <a:r>
              <a:rPr lang="ru-RU" dirty="0" err="1">
                <a:solidFill>
                  <a:schemeClr val="tx1">
                    <a:lumMod val="95000"/>
                    <a:lumOff val="5000"/>
                  </a:schemeClr>
                </a:solidFill>
              </a:rPr>
              <a:t>Ауа</a:t>
            </a:r>
            <a:r>
              <a:rPr lang="ru-RU" dirty="0">
                <a:solidFill>
                  <a:schemeClr val="tx1">
                    <a:lumMod val="95000"/>
                    <a:lumOff val="5000"/>
                  </a:schemeClr>
                </a:solidFill>
              </a:rPr>
              <a:t> </a:t>
            </a:r>
            <a:r>
              <a:rPr lang="ru-RU" dirty="0" err="1">
                <a:solidFill>
                  <a:schemeClr val="tx1">
                    <a:lumMod val="95000"/>
                    <a:lumOff val="5000"/>
                  </a:schemeClr>
                </a:solidFill>
              </a:rPr>
              <a:t>ластануының</a:t>
            </a:r>
            <a:r>
              <a:rPr lang="ru-RU" dirty="0">
                <a:solidFill>
                  <a:schemeClr val="tx1">
                    <a:lumMod val="95000"/>
                    <a:lumOff val="5000"/>
                  </a:schemeClr>
                </a:solidFill>
              </a:rPr>
              <a:t> </a:t>
            </a:r>
            <a:r>
              <a:rPr lang="ru-RU" dirty="0" err="1">
                <a:solidFill>
                  <a:schemeClr val="tx1">
                    <a:lumMod val="95000"/>
                    <a:lumOff val="5000"/>
                  </a:schemeClr>
                </a:solidFill>
              </a:rPr>
              <a:t>негізгі</a:t>
            </a:r>
            <a:r>
              <a:rPr lang="ru-RU" dirty="0">
                <a:solidFill>
                  <a:schemeClr val="tx1">
                    <a:lumMod val="95000"/>
                    <a:lumOff val="5000"/>
                  </a:schemeClr>
                </a:solidFill>
              </a:rPr>
              <a:t> </a:t>
            </a:r>
            <a:r>
              <a:rPr lang="ru-RU" dirty="0" err="1">
                <a:solidFill>
                  <a:schemeClr val="tx1">
                    <a:lumMod val="95000"/>
                    <a:lumOff val="5000"/>
                  </a:schemeClr>
                </a:solidFill>
              </a:rPr>
              <a:t>себебі</a:t>
            </a:r>
            <a:r>
              <a:rPr lang="ru-RU" dirty="0">
                <a:solidFill>
                  <a:schemeClr val="tx1">
                    <a:lumMod val="95000"/>
                    <a:lumOff val="5000"/>
                  </a:schemeClr>
                </a:solidFill>
              </a:rPr>
              <a:t> </a:t>
            </a:r>
            <a:r>
              <a:rPr lang="ru-RU" dirty="0" err="1">
                <a:solidFill>
                  <a:schemeClr val="tx1">
                    <a:lumMod val="95000"/>
                    <a:lumOff val="5000"/>
                  </a:schemeClr>
                </a:solidFill>
              </a:rPr>
              <a:t>жанармайдың</a:t>
            </a:r>
            <a:r>
              <a:rPr lang="ru-RU" dirty="0">
                <a:solidFill>
                  <a:schemeClr val="tx1">
                    <a:lumMod val="95000"/>
                    <a:lumOff val="5000"/>
                  </a:schemeClr>
                </a:solidFill>
              </a:rPr>
              <a:t> </a:t>
            </a:r>
            <a:r>
              <a:rPr lang="ru-RU" dirty="0" err="1">
                <a:solidFill>
                  <a:schemeClr val="tx1">
                    <a:lumMod val="95000"/>
                    <a:lumOff val="5000"/>
                  </a:schemeClr>
                </a:solidFill>
              </a:rPr>
              <a:t>толық</a:t>
            </a:r>
            <a:r>
              <a:rPr lang="ru-RU" dirty="0">
                <a:solidFill>
                  <a:schemeClr val="tx1">
                    <a:lumMod val="95000"/>
                    <a:lumOff val="5000"/>
                  </a:schemeClr>
                </a:solidFill>
              </a:rPr>
              <a:t> </a:t>
            </a:r>
            <a:r>
              <a:rPr lang="ru-RU" dirty="0" err="1">
                <a:solidFill>
                  <a:schemeClr val="tx1">
                    <a:lumMod val="95000"/>
                    <a:lumOff val="5000"/>
                  </a:schemeClr>
                </a:solidFill>
              </a:rPr>
              <a:t>емес</a:t>
            </a:r>
            <a:r>
              <a:rPr lang="ru-RU" dirty="0">
                <a:solidFill>
                  <a:schemeClr val="tx1">
                    <a:lumMod val="95000"/>
                    <a:lumOff val="5000"/>
                  </a:schemeClr>
                </a:solidFill>
              </a:rPr>
              <a:t> </a:t>
            </a:r>
            <a:r>
              <a:rPr lang="ru-RU" dirty="0" err="1">
                <a:solidFill>
                  <a:schemeClr val="tx1">
                    <a:lumMod val="95000"/>
                    <a:lumOff val="5000"/>
                  </a:schemeClr>
                </a:solidFill>
              </a:rPr>
              <a:t>және</a:t>
            </a:r>
            <a:r>
              <a:rPr lang="ru-RU" dirty="0">
                <a:solidFill>
                  <a:schemeClr val="tx1">
                    <a:lumMod val="95000"/>
                    <a:lumOff val="5000"/>
                  </a:schemeClr>
                </a:solidFill>
              </a:rPr>
              <a:t> </a:t>
            </a:r>
            <a:r>
              <a:rPr lang="ru-RU" dirty="0" err="1">
                <a:solidFill>
                  <a:schemeClr val="tx1">
                    <a:lumMod val="95000"/>
                    <a:lumOff val="5000"/>
                  </a:schemeClr>
                </a:solidFill>
              </a:rPr>
              <a:t>жағымсыз</a:t>
            </a:r>
            <a:r>
              <a:rPr lang="ru-RU" dirty="0">
                <a:solidFill>
                  <a:schemeClr val="tx1">
                    <a:lumMod val="95000"/>
                    <a:lumOff val="5000"/>
                  </a:schemeClr>
                </a:solidFill>
              </a:rPr>
              <a:t> </a:t>
            </a:r>
            <a:r>
              <a:rPr lang="ru-RU" dirty="0" err="1">
                <a:solidFill>
                  <a:schemeClr val="tx1">
                    <a:lumMod val="95000"/>
                    <a:lumOff val="5000"/>
                  </a:schemeClr>
                </a:solidFill>
              </a:rPr>
              <a:t>жануы</a:t>
            </a:r>
            <a:r>
              <a:rPr lang="ru-RU" dirty="0">
                <a:solidFill>
                  <a:schemeClr val="tx1">
                    <a:lumMod val="95000"/>
                    <a:lumOff val="5000"/>
                  </a:schemeClr>
                </a:solidFill>
              </a:rPr>
              <a:t> </a:t>
            </a:r>
            <a:r>
              <a:rPr lang="ru-RU" dirty="0" err="1">
                <a:solidFill>
                  <a:schemeClr val="tx1">
                    <a:lumMod val="95000"/>
                    <a:lumOff val="5000"/>
                  </a:schemeClr>
                </a:solidFill>
              </a:rPr>
              <a:t>болып</a:t>
            </a:r>
            <a:r>
              <a:rPr lang="ru-RU" dirty="0">
                <a:solidFill>
                  <a:schemeClr val="tx1">
                    <a:lumMod val="95000"/>
                    <a:lumOff val="5000"/>
                  </a:schemeClr>
                </a:solidFill>
              </a:rPr>
              <a:t> </a:t>
            </a:r>
            <a:r>
              <a:rPr lang="ru-RU" dirty="0" err="1">
                <a:solidFill>
                  <a:schemeClr val="tx1">
                    <a:lumMod val="95000"/>
                    <a:lumOff val="5000"/>
                  </a:schemeClr>
                </a:solidFill>
              </a:rPr>
              <a:t>табылады</a:t>
            </a:r>
            <a:r>
              <a:rPr lang="ru-RU" dirty="0">
                <a:solidFill>
                  <a:schemeClr val="tx1">
                    <a:lumMod val="95000"/>
                    <a:lumOff val="5000"/>
                  </a:schemeClr>
                </a:solidFill>
              </a:rPr>
              <a:t>. </a:t>
            </a:r>
            <a:r>
              <a:rPr lang="ru-RU" dirty="0" err="1">
                <a:solidFill>
                  <a:schemeClr val="tx1">
                    <a:lumMod val="95000"/>
                    <a:lumOff val="5000"/>
                  </a:schemeClr>
                </a:solidFill>
              </a:rPr>
              <a:t>Оның</a:t>
            </a:r>
            <a:r>
              <a:rPr lang="ru-RU" dirty="0">
                <a:solidFill>
                  <a:schemeClr val="tx1">
                    <a:lumMod val="95000"/>
                    <a:lumOff val="5000"/>
                  </a:schemeClr>
                </a:solidFill>
              </a:rPr>
              <a:t> 15% -ы </a:t>
            </a:r>
            <a:r>
              <a:rPr lang="ru-RU" dirty="0" err="1">
                <a:solidFill>
                  <a:schemeClr val="tx1">
                    <a:lumMod val="95000"/>
                    <a:lumOff val="5000"/>
                  </a:schemeClr>
                </a:solidFill>
              </a:rPr>
              <a:t>автокөліктің</a:t>
            </a:r>
            <a:r>
              <a:rPr lang="ru-RU" dirty="0">
                <a:solidFill>
                  <a:schemeClr val="tx1">
                    <a:lumMod val="95000"/>
                    <a:lumOff val="5000"/>
                  </a:schemeClr>
                </a:solidFill>
              </a:rPr>
              <a:t> </a:t>
            </a:r>
            <a:r>
              <a:rPr lang="ru-RU" dirty="0" err="1">
                <a:solidFill>
                  <a:schemeClr val="tx1">
                    <a:lumMod val="95000"/>
                    <a:lumOff val="5000"/>
                  </a:schemeClr>
                </a:solidFill>
              </a:rPr>
              <a:t>қозғалысына</a:t>
            </a:r>
            <a:r>
              <a:rPr lang="ru-RU" dirty="0">
                <a:solidFill>
                  <a:schemeClr val="tx1">
                    <a:lumMod val="95000"/>
                    <a:lumOff val="5000"/>
                  </a:schemeClr>
                </a:solidFill>
              </a:rPr>
              <a:t> </a:t>
            </a:r>
            <a:r>
              <a:rPr lang="ru-RU" dirty="0" err="1">
                <a:solidFill>
                  <a:schemeClr val="tx1">
                    <a:lumMod val="95000"/>
                    <a:lumOff val="5000"/>
                  </a:schemeClr>
                </a:solidFill>
              </a:rPr>
              <a:t>жұмсалады</a:t>
            </a:r>
            <a:r>
              <a:rPr lang="ru-RU" dirty="0">
                <a:solidFill>
                  <a:schemeClr val="tx1">
                    <a:lumMod val="95000"/>
                    <a:lumOff val="5000"/>
                  </a:schemeClr>
                </a:solidFill>
              </a:rPr>
              <a:t>, ал 85% -ы «</a:t>
            </a:r>
            <a:r>
              <a:rPr lang="ru-RU" dirty="0" err="1">
                <a:solidFill>
                  <a:schemeClr val="tx1">
                    <a:lumMod val="95000"/>
                    <a:lumOff val="5000"/>
                  </a:schemeClr>
                </a:solidFill>
              </a:rPr>
              <a:t>желге</a:t>
            </a:r>
            <a:r>
              <a:rPr lang="ru-RU" dirty="0">
                <a:solidFill>
                  <a:schemeClr val="tx1">
                    <a:lumMod val="95000"/>
                    <a:lumOff val="5000"/>
                  </a:schemeClr>
                </a:solidFill>
              </a:rPr>
              <a:t> </a:t>
            </a:r>
            <a:r>
              <a:rPr lang="ru-RU" dirty="0" err="1">
                <a:solidFill>
                  <a:schemeClr val="tx1">
                    <a:lumMod val="95000"/>
                    <a:lumOff val="5000"/>
                  </a:schemeClr>
                </a:solidFill>
              </a:rPr>
              <a:t>жетеді</a:t>
            </a:r>
            <a:r>
              <a:rPr lang="ru-RU" dirty="0">
                <a:solidFill>
                  <a:schemeClr val="tx1">
                    <a:lumMod val="95000"/>
                    <a:lumOff val="5000"/>
                  </a:schemeClr>
                </a:solidFill>
              </a:rPr>
              <a:t>».</a:t>
            </a:r>
          </a:p>
          <a:p>
            <a:r>
              <a:rPr lang="ru-RU" dirty="0" err="1">
                <a:solidFill>
                  <a:schemeClr val="tx1">
                    <a:lumMod val="95000"/>
                    <a:lumOff val="5000"/>
                  </a:schemeClr>
                </a:solidFill>
              </a:rPr>
              <a:t>Ішкі</a:t>
            </a:r>
            <a:r>
              <a:rPr lang="ru-RU" dirty="0">
                <a:solidFill>
                  <a:schemeClr val="tx1">
                    <a:lumMod val="95000"/>
                    <a:lumOff val="5000"/>
                  </a:schemeClr>
                </a:solidFill>
              </a:rPr>
              <a:t> </a:t>
            </a:r>
            <a:r>
              <a:rPr lang="ru-RU" dirty="0" err="1">
                <a:solidFill>
                  <a:schemeClr val="tx1">
                    <a:lumMod val="95000"/>
                    <a:lumOff val="5000"/>
                  </a:schemeClr>
                </a:solidFill>
              </a:rPr>
              <a:t>жану</a:t>
            </a:r>
            <a:r>
              <a:rPr lang="ru-RU" dirty="0">
                <a:solidFill>
                  <a:schemeClr val="tx1">
                    <a:lumMod val="95000"/>
                    <a:lumOff val="5000"/>
                  </a:schemeClr>
                </a:solidFill>
              </a:rPr>
              <a:t> </a:t>
            </a:r>
            <a:r>
              <a:rPr lang="ru-RU" dirty="0" err="1">
                <a:solidFill>
                  <a:schemeClr val="tx1">
                    <a:lumMod val="95000"/>
                    <a:lumOff val="5000"/>
                  </a:schemeClr>
                </a:solidFill>
              </a:rPr>
              <a:t>қозғалтқышының</a:t>
            </a:r>
            <a:r>
              <a:rPr lang="ru-RU" dirty="0">
                <a:solidFill>
                  <a:schemeClr val="tx1">
                    <a:lumMod val="95000"/>
                    <a:lumOff val="5000"/>
                  </a:schemeClr>
                </a:solidFill>
              </a:rPr>
              <a:t> (</a:t>
            </a:r>
            <a:r>
              <a:rPr lang="en-US" dirty="0">
                <a:solidFill>
                  <a:schemeClr val="tx1">
                    <a:lumMod val="95000"/>
                    <a:lumOff val="5000"/>
                  </a:schemeClr>
                </a:solidFill>
              </a:rPr>
              <a:t>ICE) </a:t>
            </a:r>
            <a:r>
              <a:rPr lang="ru-RU" dirty="0" err="1">
                <a:solidFill>
                  <a:schemeClr val="tx1">
                    <a:lumMod val="95000"/>
                    <a:lumOff val="5000"/>
                  </a:schemeClr>
                </a:solidFill>
              </a:rPr>
              <a:t>пайдаланылған</a:t>
            </a:r>
            <a:r>
              <a:rPr lang="ru-RU" dirty="0">
                <a:solidFill>
                  <a:schemeClr val="tx1">
                    <a:lumMod val="95000"/>
                    <a:lumOff val="5000"/>
                  </a:schemeClr>
                </a:solidFill>
              </a:rPr>
              <a:t> </a:t>
            </a:r>
            <a:r>
              <a:rPr lang="ru-RU" dirty="0" err="1">
                <a:solidFill>
                  <a:schemeClr val="tx1">
                    <a:lumMod val="95000"/>
                    <a:lumOff val="5000"/>
                  </a:schemeClr>
                </a:solidFill>
              </a:rPr>
              <a:t>газдарында</a:t>
            </a:r>
            <a:r>
              <a:rPr lang="ru-RU" dirty="0">
                <a:solidFill>
                  <a:schemeClr val="tx1">
                    <a:lumMod val="95000"/>
                    <a:lumOff val="5000"/>
                  </a:schemeClr>
                </a:solidFill>
              </a:rPr>
              <a:t> 170-тен </a:t>
            </a:r>
            <a:r>
              <a:rPr lang="ru-RU" dirty="0" err="1">
                <a:solidFill>
                  <a:schemeClr val="tx1">
                    <a:lumMod val="95000"/>
                    <a:lumOff val="5000"/>
                  </a:schemeClr>
                </a:solidFill>
              </a:rPr>
              <a:t>астам</a:t>
            </a:r>
            <a:r>
              <a:rPr lang="ru-RU" dirty="0">
                <a:solidFill>
                  <a:schemeClr val="tx1">
                    <a:lumMod val="95000"/>
                    <a:lumOff val="5000"/>
                  </a:schemeClr>
                </a:solidFill>
              </a:rPr>
              <a:t> </a:t>
            </a:r>
            <a:r>
              <a:rPr lang="ru-RU" dirty="0" err="1">
                <a:solidFill>
                  <a:schemeClr val="tx1">
                    <a:lumMod val="95000"/>
                    <a:lumOff val="5000"/>
                  </a:schemeClr>
                </a:solidFill>
              </a:rPr>
              <a:t>зиянды</a:t>
            </a:r>
            <a:r>
              <a:rPr lang="ru-RU" dirty="0">
                <a:solidFill>
                  <a:schemeClr val="tx1">
                    <a:lumMod val="95000"/>
                    <a:lumOff val="5000"/>
                  </a:schemeClr>
                </a:solidFill>
              </a:rPr>
              <a:t> </a:t>
            </a:r>
            <a:r>
              <a:rPr lang="ru-RU" dirty="0" err="1">
                <a:solidFill>
                  <a:schemeClr val="tx1">
                    <a:lumMod val="95000"/>
                    <a:lumOff val="5000"/>
                  </a:schemeClr>
                </a:solidFill>
              </a:rPr>
              <a:t>компоненттер</a:t>
            </a:r>
            <a:r>
              <a:rPr lang="ru-RU" dirty="0">
                <a:solidFill>
                  <a:schemeClr val="tx1">
                    <a:lumMod val="95000"/>
                    <a:lumOff val="5000"/>
                  </a:schemeClr>
                </a:solidFill>
              </a:rPr>
              <a:t> бар, </a:t>
            </a:r>
            <a:r>
              <a:rPr lang="ru-RU" dirty="0" err="1">
                <a:solidFill>
                  <a:schemeClr val="tx1">
                    <a:lumMod val="95000"/>
                    <a:lumOff val="5000"/>
                  </a:schemeClr>
                </a:solidFill>
              </a:rPr>
              <a:t>олардың</a:t>
            </a:r>
            <a:r>
              <a:rPr lang="ru-RU" dirty="0">
                <a:solidFill>
                  <a:schemeClr val="tx1">
                    <a:lumMod val="95000"/>
                    <a:lumOff val="5000"/>
                  </a:schemeClr>
                </a:solidFill>
              </a:rPr>
              <a:t> 160-қа </a:t>
            </a:r>
            <a:r>
              <a:rPr lang="ru-RU" dirty="0" err="1">
                <a:solidFill>
                  <a:schemeClr val="tx1">
                    <a:lumMod val="95000"/>
                    <a:lumOff val="5000"/>
                  </a:schemeClr>
                </a:solidFill>
              </a:rPr>
              <a:t>жуық</a:t>
            </a:r>
            <a:r>
              <a:rPr lang="ru-RU" dirty="0">
                <a:solidFill>
                  <a:schemeClr val="tx1">
                    <a:lumMod val="95000"/>
                    <a:lumOff val="5000"/>
                  </a:schemeClr>
                </a:solidFill>
              </a:rPr>
              <a:t> - </a:t>
            </a:r>
            <a:r>
              <a:rPr lang="ru-RU" dirty="0" err="1">
                <a:solidFill>
                  <a:schemeClr val="tx1">
                    <a:lumMod val="95000"/>
                    <a:lumOff val="5000"/>
                  </a:schemeClr>
                </a:solidFill>
              </a:rPr>
              <a:t>көмірсутектердің</a:t>
            </a:r>
            <a:r>
              <a:rPr lang="ru-RU" dirty="0">
                <a:solidFill>
                  <a:schemeClr val="tx1">
                    <a:lumMod val="95000"/>
                    <a:lumOff val="5000"/>
                  </a:schemeClr>
                </a:solidFill>
              </a:rPr>
              <a:t> </a:t>
            </a:r>
            <a:r>
              <a:rPr lang="ru-RU" dirty="0" err="1">
                <a:solidFill>
                  <a:schemeClr val="tx1">
                    <a:lumMod val="95000"/>
                    <a:lumOff val="5000"/>
                  </a:schemeClr>
                </a:solidFill>
              </a:rPr>
              <a:t>туындылары</a:t>
            </a:r>
            <a:r>
              <a:rPr lang="ru-RU" dirty="0">
                <a:solidFill>
                  <a:schemeClr val="tx1">
                    <a:lumMod val="95000"/>
                    <a:lumOff val="5000"/>
                  </a:schemeClr>
                </a:solidFill>
              </a:rPr>
              <a:t>.</a:t>
            </a:r>
          </a:p>
          <a:p>
            <a:r>
              <a:rPr lang="ru-RU" dirty="0" err="1">
                <a:solidFill>
                  <a:schemeClr val="tx1">
                    <a:lumMod val="95000"/>
                    <a:lumOff val="5000"/>
                  </a:schemeClr>
                </a:solidFill>
              </a:rPr>
              <a:t>шығатын</a:t>
            </a:r>
            <a:r>
              <a:rPr lang="ru-RU" dirty="0">
                <a:solidFill>
                  <a:schemeClr val="tx1">
                    <a:lumMod val="95000"/>
                    <a:lumOff val="5000"/>
                  </a:schemeClr>
                </a:solidFill>
              </a:rPr>
              <a:t> </a:t>
            </a:r>
            <a:r>
              <a:rPr lang="ru-RU" dirty="0" err="1">
                <a:solidFill>
                  <a:schemeClr val="tx1">
                    <a:lumMod val="95000"/>
                    <a:lumOff val="5000"/>
                  </a:schemeClr>
                </a:solidFill>
              </a:rPr>
              <a:t>газдар</a:t>
            </a:r>
            <a:r>
              <a:rPr lang="ru-RU" dirty="0">
                <a:solidFill>
                  <a:schemeClr val="tx1">
                    <a:lumMod val="95000"/>
                    <a:lumOff val="5000"/>
                  </a:schemeClr>
                </a:solidFill>
              </a:rPr>
              <a:t>, </a:t>
            </a:r>
            <a:r>
              <a:rPr lang="ru-RU" dirty="0" err="1">
                <a:solidFill>
                  <a:schemeClr val="tx1">
                    <a:lumMod val="95000"/>
                    <a:lumOff val="5000"/>
                  </a:schemeClr>
                </a:solidFill>
              </a:rPr>
              <a:t>механикалық</a:t>
            </a:r>
            <a:r>
              <a:rPr lang="ru-RU" dirty="0">
                <a:solidFill>
                  <a:schemeClr val="tx1">
                    <a:lumMod val="95000"/>
                    <a:lumOff val="5000"/>
                  </a:schemeClr>
                </a:solidFill>
              </a:rPr>
              <a:t> </a:t>
            </a:r>
            <a:r>
              <a:rPr lang="ru-RU" dirty="0" err="1">
                <a:solidFill>
                  <a:schemeClr val="tx1">
                    <a:lumMod val="95000"/>
                    <a:lumOff val="5000"/>
                  </a:schemeClr>
                </a:solidFill>
              </a:rPr>
              <a:t>бөлшектер</a:t>
            </a:r>
            <a:r>
              <a:rPr lang="ru-RU" dirty="0">
                <a:solidFill>
                  <a:schemeClr val="tx1">
                    <a:lumMod val="95000"/>
                    <a:lumOff val="5000"/>
                  </a:schemeClr>
                </a:solidFill>
              </a:rPr>
              <a:t> мен </a:t>
            </a:r>
            <a:r>
              <a:rPr lang="ru-RU" dirty="0" err="1">
                <a:solidFill>
                  <a:schemeClr val="tx1">
                    <a:lumMod val="95000"/>
                    <a:lumOff val="5000"/>
                  </a:schemeClr>
                </a:solidFill>
              </a:rPr>
              <a:t>шиналарын</a:t>
            </a:r>
            <a:r>
              <a:rPr lang="ru-RU" dirty="0">
                <a:solidFill>
                  <a:schemeClr val="tx1">
                    <a:lumMod val="95000"/>
                    <a:lumOff val="5000"/>
                  </a:schemeClr>
                </a:solidFill>
              </a:rPr>
              <a:t> </a:t>
            </a:r>
            <a:r>
              <a:rPr lang="ru-RU" dirty="0" err="1">
                <a:solidFill>
                  <a:schemeClr val="tx1">
                    <a:lumMod val="95000"/>
                    <a:lumOff val="5000"/>
                  </a:schemeClr>
                </a:solidFill>
              </a:rPr>
              <a:t>нашарлауы</a:t>
            </a:r>
            <a:r>
              <a:rPr lang="ru-RU" dirty="0">
                <a:solidFill>
                  <a:schemeClr val="tx1">
                    <a:lumMod val="95000"/>
                    <a:lumOff val="5000"/>
                  </a:schemeClr>
                </a:solidFill>
              </a:rPr>
              <a:t> </a:t>
            </a:r>
            <a:r>
              <a:rPr lang="ru-RU" dirty="0" err="1">
                <a:solidFill>
                  <a:schemeClr val="tx1">
                    <a:lumMod val="95000"/>
                    <a:lumOff val="5000"/>
                  </a:schemeClr>
                </a:solidFill>
              </a:rPr>
              <a:t>өнімдері</a:t>
            </a:r>
            <a:r>
              <a:rPr lang="ru-RU" dirty="0">
                <a:solidFill>
                  <a:schemeClr val="tx1">
                    <a:lumMod val="95000"/>
                    <a:lumOff val="5000"/>
                  </a:schemeClr>
                </a:solidFill>
              </a:rPr>
              <a:t> мен </a:t>
            </a:r>
            <a:r>
              <a:rPr lang="ru-RU" dirty="0" err="1">
                <a:solidFill>
                  <a:schemeClr val="tx1">
                    <a:lumMod val="95000"/>
                    <a:lumOff val="5000"/>
                  </a:schemeClr>
                </a:solidFill>
              </a:rPr>
              <a:t>жол</a:t>
            </a:r>
            <a:r>
              <a:rPr lang="ru-RU" dirty="0">
                <a:solidFill>
                  <a:schemeClr val="tx1">
                    <a:lumMod val="95000"/>
                    <a:lumOff val="5000"/>
                  </a:schemeClr>
                </a:solidFill>
              </a:rPr>
              <a:t> </a:t>
            </a:r>
            <a:r>
              <a:rPr lang="ru-RU" dirty="0" err="1">
                <a:solidFill>
                  <a:schemeClr val="tx1">
                    <a:lumMod val="95000"/>
                    <a:lumOff val="5000"/>
                  </a:schemeClr>
                </a:solidFill>
              </a:rPr>
              <a:t>үсті</a:t>
            </a:r>
            <a:r>
              <a:rPr lang="ru-RU" dirty="0">
                <a:solidFill>
                  <a:schemeClr val="tx1">
                    <a:lumMod val="95000"/>
                    <a:lumOff val="5000"/>
                  </a:schemeClr>
                </a:solidFill>
              </a:rPr>
              <a:t> </a:t>
            </a:r>
            <a:r>
              <a:rPr lang="ru-RU" dirty="0" err="1">
                <a:solidFill>
                  <a:schemeClr val="tx1">
                    <a:lumMod val="95000"/>
                    <a:lumOff val="5000"/>
                  </a:schemeClr>
                </a:solidFill>
              </a:rPr>
              <a:t>адам</a:t>
            </a:r>
            <a:r>
              <a:rPr lang="ru-RU" dirty="0">
                <a:solidFill>
                  <a:schemeClr val="tx1">
                    <a:lumMod val="95000"/>
                    <a:lumOff val="5000"/>
                  </a:schemeClr>
                </a:solidFill>
              </a:rPr>
              <a:t> </a:t>
            </a:r>
            <a:r>
              <a:rPr lang="ru-RU" dirty="0" err="1">
                <a:solidFill>
                  <a:schemeClr val="tx1">
                    <a:lumMod val="95000"/>
                    <a:lumOff val="5000"/>
                  </a:schemeClr>
                </a:solidFill>
              </a:rPr>
              <a:t>шыққан</a:t>
            </a:r>
            <a:r>
              <a:rPr lang="ru-RU" dirty="0">
                <a:solidFill>
                  <a:schemeClr val="tx1">
                    <a:lumMod val="95000"/>
                    <a:lumOff val="5000"/>
                  </a:schemeClr>
                </a:solidFill>
              </a:rPr>
              <a:t> </a:t>
            </a:r>
            <a:r>
              <a:rPr lang="ru-RU" dirty="0" err="1">
                <a:solidFill>
                  <a:schemeClr val="tx1">
                    <a:lumMod val="95000"/>
                    <a:lumOff val="5000"/>
                  </a:schemeClr>
                </a:solidFill>
              </a:rPr>
              <a:t>жартысына</a:t>
            </a:r>
            <a:r>
              <a:rPr lang="ru-RU" dirty="0">
                <a:solidFill>
                  <a:schemeClr val="tx1">
                    <a:lumMod val="95000"/>
                    <a:lumOff val="5000"/>
                  </a:schemeClr>
                </a:solidFill>
              </a:rPr>
              <a:t> </a:t>
            </a:r>
            <a:r>
              <a:rPr lang="ru-RU" dirty="0" err="1">
                <a:solidFill>
                  <a:schemeClr val="tx1">
                    <a:lumMod val="95000"/>
                    <a:lumOff val="5000"/>
                  </a:schemeClr>
                </a:solidFill>
              </a:rPr>
              <a:t>жуығы</a:t>
            </a:r>
            <a:r>
              <a:rPr lang="ru-RU" dirty="0">
                <a:solidFill>
                  <a:schemeClr val="tx1">
                    <a:lumMod val="95000"/>
                    <a:lumOff val="5000"/>
                  </a:schemeClr>
                </a:solidFill>
              </a:rPr>
              <a:t> </a:t>
            </a:r>
            <a:r>
              <a:rPr lang="ru-RU" dirty="0" err="1">
                <a:solidFill>
                  <a:schemeClr val="tx1">
                    <a:lumMod val="95000"/>
                    <a:lumOff val="5000"/>
                  </a:schemeClr>
                </a:solidFill>
              </a:rPr>
              <a:t>атмосфералық</a:t>
            </a:r>
            <a:r>
              <a:rPr lang="ru-RU" dirty="0">
                <a:solidFill>
                  <a:schemeClr val="tx1">
                    <a:lumMod val="95000"/>
                    <a:lumOff val="5000"/>
                  </a:schemeClr>
                </a:solidFill>
              </a:rPr>
              <a:t> </a:t>
            </a:r>
            <a:r>
              <a:rPr lang="ru-RU" dirty="0" err="1">
                <a:solidFill>
                  <a:schemeClr val="tx1">
                    <a:lumMod val="95000"/>
                    <a:lumOff val="5000"/>
                  </a:schemeClr>
                </a:solidFill>
              </a:rPr>
              <a:t>шығарындылар</a:t>
            </a:r>
            <a:r>
              <a:rPr lang="ru-RU" dirty="0">
                <a:solidFill>
                  <a:schemeClr val="tx1">
                    <a:lumMod val="95000"/>
                    <a:lumOff val="5000"/>
                  </a:schemeClr>
                </a:solidFill>
              </a:rPr>
              <a:t> </a:t>
            </a:r>
            <a:r>
              <a:rPr lang="ru-RU" dirty="0" err="1">
                <a:solidFill>
                  <a:schemeClr val="tx1">
                    <a:lumMod val="95000"/>
                    <a:lumOff val="5000"/>
                  </a:schemeClr>
                </a:solidFill>
              </a:rPr>
              <a:t>болып</a:t>
            </a:r>
            <a:r>
              <a:rPr lang="ru-RU" dirty="0">
                <a:solidFill>
                  <a:schemeClr val="tx1">
                    <a:lumMod val="95000"/>
                    <a:lumOff val="5000"/>
                  </a:schemeClr>
                </a:solidFill>
              </a:rPr>
              <a:t> </a:t>
            </a:r>
            <a:r>
              <a:rPr lang="ru-RU" dirty="0" err="1">
                <a:solidFill>
                  <a:schemeClr val="tx1">
                    <a:lumMod val="95000"/>
                    <a:lumOff val="5000"/>
                  </a:schemeClr>
                </a:solidFill>
              </a:rPr>
              <a:t>табылады</a:t>
            </a:r>
            <a:r>
              <a:rPr lang="ru-RU" dirty="0">
                <a:solidFill>
                  <a:schemeClr val="tx1">
                    <a:lumMod val="95000"/>
                    <a:lumOff val="5000"/>
                  </a:schemeClr>
                </a:solidFill>
              </a:rPr>
              <a:t>. </a:t>
            </a:r>
            <a:r>
              <a:rPr lang="ru-RU" dirty="0" err="1">
                <a:solidFill>
                  <a:schemeClr val="tx1">
                    <a:lumMod val="95000"/>
                    <a:lumOff val="5000"/>
                  </a:schemeClr>
                </a:solidFill>
              </a:rPr>
              <a:t>Ең</a:t>
            </a:r>
            <a:r>
              <a:rPr lang="ru-RU" dirty="0">
                <a:solidFill>
                  <a:schemeClr val="tx1">
                    <a:lumMod val="95000"/>
                    <a:lumOff val="5000"/>
                  </a:schemeClr>
                </a:solidFill>
              </a:rPr>
              <a:t> </a:t>
            </a:r>
            <a:r>
              <a:rPr lang="ru-RU" dirty="0" err="1">
                <a:solidFill>
                  <a:schemeClr val="tx1">
                    <a:lumMod val="95000"/>
                    <a:lumOff val="5000"/>
                  </a:schemeClr>
                </a:solidFill>
              </a:rPr>
              <a:t>көп</a:t>
            </a:r>
            <a:r>
              <a:rPr lang="ru-RU" dirty="0">
                <a:solidFill>
                  <a:schemeClr val="tx1">
                    <a:lumMod val="95000"/>
                    <a:lumOff val="5000"/>
                  </a:schemeClr>
                </a:solidFill>
              </a:rPr>
              <a:t> </a:t>
            </a:r>
            <a:r>
              <a:rPr lang="ru-RU" dirty="0" err="1">
                <a:solidFill>
                  <a:schemeClr val="tx1">
                    <a:lumMod val="95000"/>
                    <a:lumOff val="5000"/>
                  </a:schemeClr>
                </a:solidFill>
              </a:rPr>
              <a:t>зерттелгендер</a:t>
            </a:r>
            <a:r>
              <a:rPr lang="ru-RU" dirty="0">
                <a:solidFill>
                  <a:schemeClr val="tx1">
                    <a:lumMod val="95000"/>
                    <a:lumOff val="5000"/>
                  </a:schemeClr>
                </a:solidFill>
              </a:rPr>
              <a:t> </a:t>
            </a:r>
            <a:r>
              <a:rPr lang="ru-RU" dirty="0" err="1">
                <a:solidFill>
                  <a:schemeClr val="tx1">
                    <a:lumMod val="95000"/>
                    <a:lumOff val="5000"/>
                  </a:schemeClr>
                </a:solidFill>
              </a:rPr>
              <a:t>қозғалтқыш</a:t>
            </a:r>
            <a:r>
              <a:rPr lang="ru-RU" dirty="0">
                <a:solidFill>
                  <a:schemeClr val="tx1">
                    <a:lumMod val="95000"/>
                    <a:lumOff val="5000"/>
                  </a:schemeClr>
                </a:solidFill>
              </a:rPr>
              <a:t> пен </a:t>
            </a:r>
            <a:r>
              <a:rPr lang="ru-RU" dirty="0" err="1">
                <a:solidFill>
                  <a:schemeClr val="tx1">
                    <a:lumMod val="95000"/>
                    <a:lumOff val="5000"/>
                  </a:schemeClr>
                </a:solidFill>
              </a:rPr>
              <a:t>автокөліктердің</a:t>
            </a:r>
            <a:r>
              <a:rPr lang="ru-RU" dirty="0">
                <a:solidFill>
                  <a:schemeClr val="tx1">
                    <a:lumMod val="95000"/>
                    <a:lumOff val="5000"/>
                  </a:schemeClr>
                </a:solidFill>
              </a:rPr>
              <a:t> </a:t>
            </a:r>
            <a:r>
              <a:rPr lang="ru-RU" dirty="0" err="1">
                <a:solidFill>
                  <a:schemeClr val="tx1">
                    <a:lumMod val="95000"/>
                    <a:lumOff val="5000"/>
                  </a:schemeClr>
                </a:solidFill>
              </a:rPr>
              <a:t>лақтырындылары</a:t>
            </a:r>
            <a:r>
              <a:rPr lang="ru-RU" dirty="0">
                <a:solidFill>
                  <a:schemeClr val="tx1">
                    <a:lumMod val="95000"/>
                    <a:lumOff val="5000"/>
                  </a:schemeClr>
                </a:solidFill>
              </a:rPr>
              <a:t> </a:t>
            </a:r>
            <a:r>
              <a:rPr lang="ru-RU" dirty="0" err="1">
                <a:solidFill>
                  <a:schemeClr val="tx1">
                    <a:lumMod val="95000"/>
                    <a:lumOff val="5000"/>
                  </a:schemeClr>
                </a:solidFill>
              </a:rPr>
              <a:t>болып</a:t>
            </a:r>
            <a:r>
              <a:rPr lang="ru-RU" dirty="0">
                <a:solidFill>
                  <a:schemeClr val="tx1">
                    <a:lumMod val="95000"/>
                    <a:lumOff val="5000"/>
                  </a:schemeClr>
                </a:solidFill>
              </a:rPr>
              <a:t> </a:t>
            </a:r>
            <a:r>
              <a:rPr lang="ru-RU" dirty="0" err="1">
                <a:solidFill>
                  <a:schemeClr val="tx1">
                    <a:lumMod val="95000"/>
                    <a:lumOff val="5000"/>
                  </a:schemeClr>
                </a:solidFill>
              </a:rPr>
              <a:t>табылады</a:t>
            </a:r>
            <a:r>
              <a:rPr lang="ru-RU" dirty="0">
                <a:solidFill>
                  <a:schemeClr val="tx1">
                    <a:lumMod val="95000"/>
                    <a:lumOff val="5000"/>
                  </a:schemeClr>
                </a:solidFill>
              </a:rPr>
              <a:t>. Осы </a:t>
            </a:r>
            <a:r>
              <a:rPr lang="ru-RU" dirty="0" err="1">
                <a:solidFill>
                  <a:schemeClr val="tx1">
                    <a:lumMod val="95000"/>
                    <a:lumOff val="5000"/>
                  </a:schemeClr>
                </a:solidFill>
              </a:rPr>
              <a:t>шығарындыларын</a:t>
            </a:r>
            <a:r>
              <a:rPr lang="ru-RU" dirty="0">
                <a:solidFill>
                  <a:schemeClr val="tx1">
                    <a:lumMod val="95000"/>
                    <a:lumOff val="5000"/>
                  </a:schemeClr>
                </a:solidFill>
              </a:rPr>
              <a:t> </a:t>
            </a:r>
            <a:r>
              <a:rPr lang="ru-RU" dirty="0" err="1">
                <a:solidFill>
                  <a:schemeClr val="tx1">
                    <a:lumMod val="95000"/>
                    <a:lumOff val="5000"/>
                  </a:schemeClr>
                </a:solidFill>
              </a:rPr>
              <a:t>құрамы</a:t>
            </a:r>
            <a:r>
              <a:rPr lang="ru-RU" dirty="0">
                <a:solidFill>
                  <a:schemeClr val="tx1">
                    <a:lumMod val="95000"/>
                    <a:lumOff val="5000"/>
                  </a:schemeClr>
                </a:solidFill>
              </a:rPr>
              <a:t>, азот, </a:t>
            </a:r>
            <a:r>
              <a:rPr lang="ru-RU" dirty="0" err="1">
                <a:solidFill>
                  <a:schemeClr val="tx1">
                    <a:lumMod val="95000"/>
                    <a:lumOff val="5000"/>
                  </a:schemeClr>
                </a:solidFill>
              </a:rPr>
              <a:t>оттегі</a:t>
            </a:r>
            <a:r>
              <a:rPr lang="ru-RU" dirty="0">
                <a:solidFill>
                  <a:schemeClr val="tx1">
                    <a:lumMod val="95000"/>
                    <a:lumOff val="5000"/>
                  </a:schemeClr>
                </a:solidFill>
              </a:rPr>
              <a:t>, </a:t>
            </a:r>
            <a:r>
              <a:rPr lang="ru-RU" dirty="0" err="1">
                <a:solidFill>
                  <a:schemeClr val="tx1">
                    <a:lumMod val="95000"/>
                    <a:lumOff val="5000"/>
                  </a:schemeClr>
                </a:solidFill>
              </a:rPr>
              <a:t>көмірқышқыл</a:t>
            </a:r>
            <a:r>
              <a:rPr lang="ru-RU" dirty="0">
                <a:solidFill>
                  <a:schemeClr val="tx1">
                    <a:lumMod val="95000"/>
                    <a:lumOff val="5000"/>
                  </a:schemeClr>
                </a:solidFill>
              </a:rPr>
              <a:t> газы мен </a:t>
            </a:r>
            <a:r>
              <a:rPr lang="ru-RU" dirty="0" err="1">
                <a:solidFill>
                  <a:schemeClr val="tx1">
                    <a:lumMod val="95000"/>
                    <a:lumOff val="5000"/>
                  </a:schemeClr>
                </a:solidFill>
              </a:rPr>
              <a:t>суға</a:t>
            </a:r>
            <a:r>
              <a:rPr lang="ru-RU" dirty="0">
                <a:solidFill>
                  <a:schemeClr val="tx1">
                    <a:lumMod val="95000"/>
                    <a:lumOff val="5000"/>
                  </a:schemeClr>
                </a:solidFill>
              </a:rPr>
              <a:t> </a:t>
            </a:r>
            <a:r>
              <a:rPr lang="ru-RU" dirty="0" err="1">
                <a:solidFill>
                  <a:schemeClr val="tx1">
                    <a:lumMod val="95000"/>
                    <a:lumOff val="5000"/>
                  </a:schemeClr>
                </a:solidFill>
              </a:rPr>
              <a:t>қосымша</a:t>
            </a:r>
            <a:r>
              <a:rPr lang="ru-RU" dirty="0">
                <a:solidFill>
                  <a:schemeClr val="tx1">
                    <a:lumMod val="95000"/>
                    <a:lumOff val="5000"/>
                  </a:schemeClr>
                </a:solidFill>
              </a:rPr>
              <a:t>, </a:t>
            </a:r>
            <a:r>
              <a:rPr lang="ru-RU" dirty="0" err="1">
                <a:solidFill>
                  <a:schemeClr val="tx1">
                    <a:lumMod val="95000"/>
                    <a:lumOff val="5000"/>
                  </a:schemeClr>
                </a:solidFill>
              </a:rPr>
              <a:t>мұндай</a:t>
            </a:r>
            <a:r>
              <a:rPr lang="ru-RU" dirty="0">
                <a:solidFill>
                  <a:schemeClr val="tx1">
                    <a:lumMod val="95000"/>
                    <a:lumOff val="5000"/>
                  </a:schemeClr>
                </a:solidFill>
              </a:rPr>
              <a:t> </a:t>
            </a:r>
            <a:r>
              <a:rPr lang="ru-RU" dirty="0" err="1">
                <a:solidFill>
                  <a:schemeClr val="tx1">
                    <a:lumMod val="95000"/>
                    <a:lumOff val="5000"/>
                  </a:schemeClr>
                </a:solidFill>
              </a:rPr>
              <a:t>көміртек</a:t>
            </a:r>
            <a:r>
              <a:rPr lang="ru-RU" dirty="0">
                <a:solidFill>
                  <a:schemeClr val="tx1">
                    <a:lumMod val="95000"/>
                    <a:lumOff val="5000"/>
                  </a:schemeClr>
                </a:solidFill>
              </a:rPr>
              <a:t> </a:t>
            </a:r>
            <a:r>
              <a:rPr lang="ru-RU" dirty="0" err="1">
                <a:solidFill>
                  <a:schemeClr val="tx1">
                    <a:lumMod val="95000"/>
                    <a:lumOff val="5000"/>
                  </a:schemeClr>
                </a:solidFill>
              </a:rPr>
              <a:t>тотығы</a:t>
            </a:r>
            <a:r>
              <a:rPr lang="ru-RU" dirty="0">
                <a:solidFill>
                  <a:schemeClr val="tx1">
                    <a:lumMod val="95000"/>
                    <a:lumOff val="5000"/>
                  </a:schemeClr>
                </a:solidFill>
              </a:rPr>
              <a:t>, </a:t>
            </a:r>
            <a:r>
              <a:rPr lang="ru-RU" dirty="0" err="1">
                <a:solidFill>
                  <a:schemeClr val="tx1">
                    <a:lumMod val="95000"/>
                    <a:lumOff val="5000"/>
                  </a:schemeClr>
                </a:solidFill>
              </a:rPr>
              <a:t>көмірсутектер</a:t>
            </a:r>
            <a:r>
              <a:rPr lang="ru-RU" dirty="0">
                <a:solidFill>
                  <a:schemeClr val="tx1">
                    <a:lumMod val="95000"/>
                    <a:lumOff val="5000"/>
                  </a:schemeClr>
                </a:solidFill>
              </a:rPr>
              <a:t>, </a:t>
            </a:r>
            <a:r>
              <a:rPr lang="ru-RU" dirty="0" err="1">
                <a:solidFill>
                  <a:schemeClr val="tx1">
                    <a:lumMod val="95000"/>
                    <a:lumOff val="5000"/>
                  </a:schemeClr>
                </a:solidFill>
              </a:rPr>
              <a:t>күкірт</a:t>
            </a:r>
            <a:r>
              <a:rPr lang="ru-RU" dirty="0">
                <a:solidFill>
                  <a:schemeClr val="tx1">
                    <a:lumMod val="95000"/>
                    <a:lumOff val="5000"/>
                  </a:schemeClr>
                </a:solidFill>
              </a:rPr>
              <a:t> </a:t>
            </a:r>
            <a:r>
              <a:rPr lang="ru-RU" dirty="0" err="1">
                <a:solidFill>
                  <a:schemeClr val="tx1">
                    <a:lumMod val="95000"/>
                    <a:lumOff val="5000"/>
                  </a:schemeClr>
                </a:solidFill>
              </a:rPr>
              <a:t>және</a:t>
            </a:r>
            <a:r>
              <a:rPr lang="ru-RU" dirty="0">
                <a:solidFill>
                  <a:schemeClr val="tx1">
                    <a:lumMod val="95000"/>
                    <a:lumOff val="5000"/>
                  </a:schemeClr>
                </a:solidFill>
              </a:rPr>
              <a:t> азот </a:t>
            </a:r>
            <a:r>
              <a:rPr lang="ru-RU" dirty="0" err="1">
                <a:solidFill>
                  <a:schemeClr val="tx1">
                    <a:lumMod val="95000"/>
                    <a:lumOff val="5000"/>
                  </a:schemeClr>
                </a:solidFill>
              </a:rPr>
              <a:t>оксидтері</a:t>
            </a:r>
            <a:r>
              <a:rPr lang="ru-RU" dirty="0">
                <a:solidFill>
                  <a:schemeClr val="tx1">
                    <a:lumMod val="95000"/>
                    <a:lumOff val="5000"/>
                  </a:schemeClr>
                </a:solidFill>
              </a:rPr>
              <a:t>, </a:t>
            </a:r>
            <a:r>
              <a:rPr lang="ru-RU" dirty="0" err="1">
                <a:solidFill>
                  <a:schemeClr val="tx1">
                    <a:lumMod val="95000"/>
                    <a:lumOff val="5000"/>
                  </a:schemeClr>
                </a:solidFill>
              </a:rPr>
              <a:t>күйе</a:t>
            </a:r>
            <a:r>
              <a:rPr lang="ru-RU" dirty="0">
                <a:solidFill>
                  <a:schemeClr val="tx1">
                    <a:lumMod val="95000"/>
                    <a:lumOff val="5000"/>
                  </a:schemeClr>
                </a:solidFill>
              </a:rPr>
              <a:t> </a:t>
            </a:r>
            <a:r>
              <a:rPr lang="ru-RU" dirty="0" err="1">
                <a:solidFill>
                  <a:schemeClr val="tx1">
                    <a:lumMod val="95000"/>
                    <a:lumOff val="5000"/>
                  </a:schemeClr>
                </a:solidFill>
              </a:rPr>
              <a:t>және</a:t>
            </a:r>
            <a:r>
              <a:rPr lang="ru-RU" dirty="0">
                <a:solidFill>
                  <a:schemeClr val="tx1">
                    <a:lumMod val="95000"/>
                    <a:lumOff val="5000"/>
                  </a:schemeClr>
                </a:solidFill>
              </a:rPr>
              <a:t> </a:t>
            </a:r>
            <a:r>
              <a:rPr lang="ru-RU" dirty="0" err="1">
                <a:solidFill>
                  <a:schemeClr val="tx1">
                    <a:lumMod val="95000"/>
                    <a:lumOff val="5000"/>
                  </a:schemeClr>
                </a:solidFill>
              </a:rPr>
              <a:t>құрамында</a:t>
            </a:r>
            <a:r>
              <a:rPr lang="ru-RU" dirty="0">
                <a:solidFill>
                  <a:schemeClr val="tx1">
                    <a:lumMod val="95000"/>
                    <a:lumOff val="5000"/>
                  </a:schemeClr>
                </a:solidFill>
              </a:rPr>
              <a:t> </a:t>
            </a:r>
            <a:r>
              <a:rPr lang="ru-RU" dirty="0" err="1">
                <a:solidFill>
                  <a:schemeClr val="tx1">
                    <a:lumMod val="95000"/>
                    <a:lumOff val="5000"/>
                  </a:schemeClr>
                </a:solidFill>
              </a:rPr>
              <a:t>қорғасын</a:t>
            </a:r>
            <a:r>
              <a:rPr lang="ru-RU" dirty="0">
                <a:solidFill>
                  <a:schemeClr val="tx1">
                    <a:lumMod val="95000"/>
                    <a:lumOff val="5000"/>
                  </a:schemeClr>
                </a:solidFill>
              </a:rPr>
              <a:t> </a:t>
            </a:r>
            <a:r>
              <a:rPr lang="ru-RU" dirty="0" err="1">
                <a:solidFill>
                  <a:schemeClr val="tx1">
                    <a:lumMod val="95000"/>
                    <a:lumOff val="5000"/>
                  </a:schemeClr>
                </a:solidFill>
              </a:rPr>
              <a:t>бөлшектердің</a:t>
            </a:r>
            <a:r>
              <a:rPr lang="ru-RU" dirty="0">
                <a:solidFill>
                  <a:schemeClr val="tx1">
                    <a:lumMod val="95000"/>
                    <a:lumOff val="5000"/>
                  </a:schemeClr>
                </a:solidFill>
              </a:rPr>
              <a:t> </a:t>
            </a:r>
            <a:r>
              <a:rPr lang="ru-RU" dirty="0" err="1">
                <a:solidFill>
                  <a:schemeClr val="tx1">
                    <a:lumMod val="95000"/>
                    <a:lumOff val="5000"/>
                  </a:schemeClr>
                </a:solidFill>
              </a:rPr>
              <a:t>ретінде</a:t>
            </a:r>
            <a:r>
              <a:rPr lang="ru-RU" dirty="0">
                <a:solidFill>
                  <a:schemeClr val="tx1">
                    <a:lumMod val="95000"/>
                    <a:lumOff val="5000"/>
                  </a:schemeClr>
                </a:solidFill>
              </a:rPr>
              <a:t> </a:t>
            </a:r>
            <a:r>
              <a:rPr lang="ru-RU" dirty="0" err="1">
                <a:solidFill>
                  <a:schemeClr val="tx1">
                    <a:lumMod val="95000"/>
                    <a:lumOff val="5000"/>
                  </a:schemeClr>
                </a:solidFill>
              </a:rPr>
              <a:t>зиянды</a:t>
            </a:r>
            <a:r>
              <a:rPr lang="ru-RU" dirty="0">
                <a:solidFill>
                  <a:schemeClr val="tx1">
                    <a:lumMod val="95000"/>
                    <a:lumOff val="5000"/>
                  </a:schemeClr>
                </a:solidFill>
              </a:rPr>
              <a:t> </a:t>
            </a:r>
            <a:r>
              <a:rPr lang="ru-RU" dirty="0" err="1">
                <a:solidFill>
                  <a:schemeClr val="tx1">
                    <a:lumMod val="95000"/>
                    <a:lumOff val="5000"/>
                  </a:schemeClr>
                </a:solidFill>
              </a:rPr>
              <a:t>құрамдас</a:t>
            </a:r>
            <a:r>
              <a:rPr lang="ru-RU" dirty="0">
                <a:solidFill>
                  <a:schemeClr val="tx1">
                    <a:lumMod val="95000"/>
                    <a:lumOff val="5000"/>
                  </a:schemeClr>
                </a:solidFill>
              </a:rPr>
              <a:t> </a:t>
            </a:r>
            <a:r>
              <a:rPr lang="ru-RU" dirty="0" err="1">
                <a:solidFill>
                  <a:schemeClr val="tx1">
                    <a:lumMod val="95000"/>
                    <a:lumOff val="5000"/>
                  </a:schemeClr>
                </a:solidFill>
              </a:rPr>
              <a:t>бөліктері</a:t>
            </a:r>
            <a:r>
              <a:rPr lang="ru-RU" dirty="0">
                <a:solidFill>
                  <a:schemeClr val="tx1">
                    <a:lumMod val="95000"/>
                    <a:lumOff val="5000"/>
                  </a:schemeClr>
                </a:solidFill>
              </a:rPr>
              <a:t> </a:t>
            </a:r>
            <a:r>
              <a:rPr lang="ru-RU" dirty="0" err="1">
                <a:solidFill>
                  <a:schemeClr val="tx1">
                    <a:lumMod val="95000"/>
                    <a:lumOff val="5000"/>
                  </a:schemeClr>
                </a:solidFill>
              </a:rPr>
              <a:t>болып</a:t>
            </a:r>
            <a:r>
              <a:rPr lang="ru-RU" dirty="0">
                <a:solidFill>
                  <a:schemeClr val="tx1">
                    <a:lumMod val="95000"/>
                    <a:lumOff val="5000"/>
                  </a:schemeClr>
                </a:solidFill>
              </a:rPr>
              <a:t> </a:t>
            </a:r>
            <a:r>
              <a:rPr lang="ru-RU" dirty="0" err="1">
                <a:solidFill>
                  <a:schemeClr val="tx1">
                    <a:lumMod val="95000"/>
                    <a:lumOff val="5000"/>
                  </a:schemeClr>
                </a:solidFill>
              </a:rPr>
              <a:t>табылады</a:t>
            </a:r>
            <a:r>
              <a:rPr lang="ru-RU" dirty="0">
                <a:solidFill>
                  <a:schemeClr val="tx1">
                    <a:lumMod val="95000"/>
                    <a:lumOff val="5000"/>
                  </a:schemeClr>
                </a:solidFill>
              </a:rPr>
              <a:t>.</a:t>
            </a:r>
          </a:p>
          <a:p>
            <a:r>
              <a:rPr lang="ru-RU" dirty="0" err="1">
                <a:solidFill>
                  <a:schemeClr val="tx1">
                    <a:lumMod val="95000"/>
                    <a:lumOff val="5000"/>
                  </a:schemeClr>
                </a:solidFill>
              </a:rPr>
              <a:t>Біріккен</a:t>
            </a:r>
            <a:r>
              <a:rPr lang="ru-RU" dirty="0">
                <a:solidFill>
                  <a:schemeClr val="tx1">
                    <a:lumMod val="95000"/>
                    <a:lumOff val="5000"/>
                  </a:schemeClr>
                </a:solidFill>
              </a:rPr>
              <a:t> </a:t>
            </a:r>
            <a:r>
              <a:rPr lang="ru-RU" dirty="0" err="1">
                <a:solidFill>
                  <a:schemeClr val="tx1">
                    <a:lumMod val="95000"/>
                    <a:lumOff val="5000"/>
                  </a:schemeClr>
                </a:solidFill>
              </a:rPr>
              <a:t>Ұлттар</a:t>
            </a:r>
            <a:r>
              <a:rPr lang="ru-RU" dirty="0">
                <a:solidFill>
                  <a:schemeClr val="tx1">
                    <a:lumMod val="95000"/>
                    <a:lumOff val="5000"/>
                  </a:schemeClr>
                </a:solidFill>
              </a:rPr>
              <a:t> </a:t>
            </a:r>
            <a:r>
              <a:rPr lang="ru-RU" dirty="0" err="1">
                <a:solidFill>
                  <a:schemeClr val="tx1">
                    <a:lumMod val="95000"/>
                    <a:lumOff val="5000"/>
                  </a:schemeClr>
                </a:solidFill>
              </a:rPr>
              <a:t>Ұйымы</a:t>
            </a:r>
            <a:r>
              <a:rPr lang="ru-RU" dirty="0">
                <a:solidFill>
                  <a:schemeClr val="tx1">
                    <a:lumMod val="95000"/>
                    <a:lumOff val="5000"/>
                  </a:schemeClr>
                </a:solidFill>
              </a:rPr>
              <a:t> </a:t>
            </a:r>
            <a:r>
              <a:rPr lang="ru-RU" dirty="0" err="1">
                <a:solidFill>
                  <a:schemeClr val="tx1">
                    <a:lumMod val="95000"/>
                    <a:lumOff val="5000"/>
                  </a:schemeClr>
                </a:solidFill>
              </a:rPr>
              <a:t>құрастырған</a:t>
            </a:r>
            <a:r>
              <a:rPr lang="ru-RU" dirty="0">
                <a:solidFill>
                  <a:schemeClr val="tx1">
                    <a:lumMod val="95000"/>
                    <a:lumOff val="5000"/>
                  </a:schemeClr>
                </a:solidFill>
              </a:rPr>
              <a:t> </a:t>
            </a:r>
            <a:r>
              <a:rPr lang="ru-RU" dirty="0" err="1">
                <a:solidFill>
                  <a:schemeClr val="tx1">
                    <a:lumMod val="95000"/>
                    <a:lumOff val="5000"/>
                  </a:schemeClr>
                </a:solidFill>
              </a:rPr>
              <a:t>негізгі</a:t>
            </a:r>
            <a:r>
              <a:rPr lang="ru-RU" dirty="0">
                <a:solidFill>
                  <a:schemeClr val="tx1">
                    <a:lumMod val="95000"/>
                    <a:lumOff val="5000"/>
                  </a:schemeClr>
                </a:solidFill>
              </a:rPr>
              <a:t> </a:t>
            </a:r>
            <a:r>
              <a:rPr lang="ru-RU" dirty="0" err="1">
                <a:solidFill>
                  <a:schemeClr val="tx1">
                    <a:lumMod val="95000"/>
                    <a:lumOff val="5000"/>
                  </a:schemeClr>
                </a:solidFill>
              </a:rPr>
              <a:t>ауаның</a:t>
            </a:r>
            <a:r>
              <a:rPr lang="ru-RU" dirty="0">
                <a:solidFill>
                  <a:schemeClr val="tx1">
                    <a:lumMod val="95000"/>
                    <a:lumOff val="5000"/>
                  </a:schemeClr>
                </a:solidFill>
              </a:rPr>
              <a:t> </a:t>
            </a:r>
            <a:r>
              <a:rPr lang="ru-RU" dirty="0" err="1">
                <a:solidFill>
                  <a:schemeClr val="tx1">
                    <a:lumMod val="95000"/>
                    <a:lumOff val="5000"/>
                  </a:schemeClr>
                </a:solidFill>
              </a:rPr>
              <a:t>ластаушы</a:t>
            </a:r>
            <a:r>
              <a:rPr lang="ru-RU" dirty="0">
                <a:solidFill>
                  <a:schemeClr val="tx1">
                    <a:lumMod val="95000"/>
                    <a:lumOff val="5000"/>
                  </a:schemeClr>
                </a:solidFill>
              </a:rPr>
              <a:t> </a:t>
            </a:r>
            <a:r>
              <a:rPr lang="ru-RU" dirty="0" err="1">
                <a:solidFill>
                  <a:schemeClr val="tx1">
                    <a:lumMod val="95000"/>
                    <a:lumOff val="5000"/>
                  </a:schemeClr>
                </a:solidFill>
              </a:rPr>
              <a:t>заттарының</a:t>
            </a:r>
            <a:r>
              <a:rPr lang="ru-RU" dirty="0">
                <a:solidFill>
                  <a:schemeClr val="tx1">
                    <a:lumMod val="95000"/>
                    <a:lumOff val="5000"/>
                  </a:schemeClr>
                </a:solidFill>
              </a:rPr>
              <a:t> </a:t>
            </a:r>
            <a:r>
              <a:rPr lang="ru-RU" dirty="0" err="1">
                <a:solidFill>
                  <a:schemeClr val="tx1">
                    <a:lumMod val="95000"/>
                    <a:lumOff val="5000"/>
                  </a:schemeClr>
                </a:solidFill>
              </a:rPr>
              <a:t>кестесінде</a:t>
            </a:r>
            <a:r>
              <a:rPr lang="ru-RU" dirty="0">
                <a:solidFill>
                  <a:schemeClr val="tx1">
                    <a:lumMod val="95000"/>
                    <a:lumOff val="5000"/>
                  </a:schemeClr>
                </a:solidFill>
              </a:rPr>
              <a:t> </a:t>
            </a:r>
            <a:r>
              <a:rPr lang="ru-RU" dirty="0" err="1">
                <a:solidFill>
                  <a:schemeClr val="tx1">
                    <a:lumMod val="95000"/>
                    <a:lumOff val="5000"/>
                  </a:schemeClr>
                </a:solidFill>
              </a:rPr>
              <a:t>автомобильдің</a:t>
            </a:r>
            <a:r>
              <a:rPr lang="ru-RU" dirty="0">
                <a:solidFill>
                  <a:schemeClr val="tx1">
                    <a:lumMod val="95000"/>
                    <a:lumOff val="5000"/>
                  </a:schemeClr>
                </a:solidFill>
              </a:rPr>
              <a:t> </a:t>
            </a:r>
            <a:r>
              <a:rPr lang="ru-RU" dirty="0" err="1">
                <a:solidFill>
                  <a:schemeClr val="tx1">
                    <a:lumMod val="95000"/>
                    <a:lumOff val="5000"/>
                  </a:schemeClr>
                </a:solidFill>
              </a:rPr>
              <a:t>түсімен</a:t>
            </a:r>
            <a:r>
              <a:rPr lang="ru-RU" dirty="0">
                <a:solidFill>
                  <a:schemeClr val="tx1">
                    <a:lumMod val="95000"/>
                    <a:lumOff val="5000"/>
                  </a:schemeClr>
                </a:solidFill>
              </a:rPr>
              <a:t> </a:t>
            </a:r>
            <a:r>
              <a:rPr lang="ru-RU" dirty="0" err="1">
                <a:solidFill>
                  <a:schemeClr val="tx1">
                    <a:lumMod val="95000"/>
                    <a:lumOff val="5000"/>
                  </a:schemeClr>
                </a:solidFill>
              </a:rPr>
              <a:t>таңбаланған</a:t>
            </a:r>
            <a:r>
              <a:rPr lang="ru-RU" dirty="0">
                <a:solidFill>
                  <a:schemeClr val="tx1">
                    <a:lumMod val="95000"/>
                    <a:lumOff val="5000"/>
                  </a:schemeClr>
                </a:solidFill>
              </a:rPr>
              <a:t> </a:t>
            </a:r>
            <a:r>
              <a:rPr lang="ru-RU" dirty="0" err="1">
                <a:solidFill>
                  <a:schemeClr val="tx1">
                    <a:lumMod val="95000"/>
                    <a:lumOff val="5000"/>
                  </a:schemeClr>
                </a:solidFill>
              </a:rPr>
              <a:t>көміртек</a:t>
            </a:r>
            <a:r>
              <a:rPr lang="ru-RU" dirty="0">
                <a:solidFill>
                  <a:schemeClr val="tx1">
                    <a:lumMod val="95000"/>
                    <a:lumOff val="5000"/>
                  </a:schemeClr>
                </a:solidFill>
              </a:rPr>
              <a:t> </a:t>
            </a:r>
            <a:r>
              <a:rPr lang="ru-RU" dirty="0" err="1">
                <a:solidFill>
                  <a:schemeClr val="tx1">
                    <a:lumMod val="95000"/>
                    <a:lumOff val="5000"/>
                  </a:schemeClr>
                </a:solidFill>
              </a:rPr>
              <a:t>тотығы</a:t>
            </a:r>
            <a:r>
              <a:rPr lang="ru-RU" dirty="0">
                <a:solidFill>
                  <a:schemeClr val="tx1">
                    <a:lumMod val="95000"/>
                    <a:lumOff val="5000"/>
                  </a:schemeClr>
                </a:solidFill>
              </a:rPr>
              <a:t> </a:t>
            </a:r>
            <a:r>
              <a:rPr lang="ru-RU" dirty="0" err="1">
                <a:solidFill>
                  <a:schemeClr val="tx1">
                    <a:lumMod val="95000"/>
                    <a:lumOff val="5000"/>
                  </a:schemeClr>
                </a:solidFill>
              </a:rPr>
              <a:t>екінші</a:t>
            </a:r>
            <a:r>
              <a:rPr lang="ru-RU" dirty="0">
                <a:solidFill>
                  <a:schemeClr val="tx1">
                    <a:lumMod val="95000"/>
                    <a:lumOff val="5000"/>
                  </a:schemeClr>
                </a:solidFill>
              </a:rPr>
              <a:t> </a:t>
            </a:r>
            <a:r>
              <a:rPr lang="ru-RU" dirty="0" err="1">
                <a:solidFill>
                  <a:schemeClr val="tx1">
                    <a:lumMod val="95000"/>
                    <a:lumOff val="5000"/>
                  </a:schemeClr>
                </a:solidFill>
              </a:rPr>
              <a:t>орында</a:t>
            </a:r>
            <a:r>
              <a:rPr lang="ru-RU" dirty="0">
                <a:solidFill>
                  <a:schemeClr val="tx1">
                    <a:lumMod val="95000"/>
                    <a:lumOff val="5000"/>
                  </a:schemeClr>
                </a:solidFill>
              </a:rPr>
              <a:t> </a:t>
            </a:r>
            <a:r>
              <a:rPr lang="ru-RU" dirty="0" err="1">
                <a:solidFill>
                  <a:schemeClr val="tx1">
                    <a:lumMod val="95000"/>
                    <a:lumOff val="5000"/>
                  </a:schemeClr>
                </a:solidFill>
              </a:rPr>
              <a:t>тұр</a:t>
            </a:r>
            <a:r>
              <a:rPr lang="ru-RU" dirty="0">
                <a:solidFill>
                  <a:schemeClr val="tx1">
                    <a:lumMod val="95000"/>
                    <a:lumOff val="5000"/>
                  </a:schemeClr>
                </a:solidFill>
              </a:rPr>
              <a:t>.</a:t>
            </a:r>
          </a:p>
        </p:txBody>
      </p:sp>
      <p:pic>
        <p:nvPicPr>
          <p:cNvPr id="7" name="Picture 2" descr="D:\Мои документы\Мои рисунки\iCAQOLK6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230394" y="1103312"/>
            <a:ext cx="3500437" cy="3000375"/>
          </a:xfrm>
          <a:prstGeom prst="rect">
            <a:avLst/>
          </a:prstGeom>
        </p:spPr>
      </p:pic>
      <p:pic>
        <p:nvPicPr>
          <p:cNvPr id="8" name="Picture 3" descr="D:\Мои документы\Мои рисунки\iCAYLM5O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0429" y="4233331"/>
            <a:ext cx="35718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угольник 8"/>
          <p:cNvSpPr/>
          <p:nvPr/>
        </p:nvSpPr>
        <p:spPr>
          <a:xfrm>
            <a:off x="1318496" y="591015"/>
            <a:ext cx="6096000" cy="1636027"/>
          </a:xfrm>
          <a:prstGeom prst="rect">
            <a:avLst/>
          </a:prstGeom>
        </p:spPr>
        <p:txBody>
          <a:bodyPr>
            <a:prstTxWarp prst="textCascadeDown">
              <a:avLst/>
            </a:prstTxWarp>
            <a:spAutoFit/>
          </a:bodyPr>
          <a:lstStyle/>
          <a:p>
            <a:pPr algn="ctr">
              <a:defRPr/>
            </a:pP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Автокөліктердің</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пайдаланылған</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газдары</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бойынша</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ауаның</a:t>
            </a:r>
            <a:r>
              <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ластануы</a:t>
            </a:r>
            <a:endParaRPr lang="ru-RU"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19324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bwMode="gray">
          <a:xfrm>
            <a:off x="457200" y="911054"/>
            <a:ext cx="7242048" cy="465754"/>
          </a:xfrm>
          <a:prstGeom prst="rect">
            <a:avLst/>
          </a:prstGeom>
        </p:spPr>
        <p:txBody>
          <a:bodyPr vert="horz" lIns="91440" tIns="45720" rIns="91440" bIns="45720" rtlCol="0" anchor="ctr">
            <a:normAutofit fontScale="82500" lnSpcReduction="20000"/>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ru-RU" dirty="0" err="1" smtClean="0"/>
              <a:t>Шудың</a:t>
            </a:r>
            <a:r>
              <a:rPr lang="ru-RU" dirty="0" smtClean="0"/>
              <a:t> </a:t>
            </a:r>
            <a:r>
              <a:rPr lang="ru-RU" dirty="0" err="1" smtClean="0"/>
              <a:t>денеге</a:t>
            </a:r>
            <a:r>
              <a:rPr lang="ru-RU" dirty="0" smtClean="0"/>
              <a:t> </a:t>
            </a:r>
            <a:r>
              <a:rPr lang="ru-RU" dirty="0" err="1" smtClean="0"/>
              <a:t>әсері</a:t>
            </a:r>
            <a:endParaRPr lang="ru-RU" dirty="0"/>
          </a:p>
        </p:txBody>
      </p:sp>
      <p:sp>
        <p:nvSpPr>
          <p:cNvPr id="5" name="Содержимое 2"/>
          <p:cNvSpPr txBox="1">
            <a:spLocks/>
          </p:cNvSpPr>
          <p:nvPr/>
        </p:nvSpPr>
        <p:spPr>
          <a:xfrm>
            <a:off x="142875" y="2386361"/>
            <a:ext cx="7556373" cy="432876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ru-RU" sz="1600" dirty="0" err="1" smtClean="0"/>
              <a:t>Тұрақты</a:t>
            </a:r>
            <a:r>
              <a:rPr lang="ru-RU" sz="1600" dirty="0" smtClean="0"/>
              <a:t> </a:t>
            </a:r>
            <a:r>
              <a:rPr lang="ru-RU" sz="1600" dirty="0" err="1" smtClean="0"/>
              <a:t>қатты</a:t>
            </a:r>
            <a:r>
              <a:rPr lang="ru-RU" sz="1600" dirty="0" smtClean="0"/>
              <a:t> шу </a:t>
            </a:r>
            <a:r>
              <a:rPr lang="ru-RU" sz="1600" dirty="0" err="1" smtClean="0"/>
              <a:t>тыңдау</a:t>
            </a:r>
            <a:r>
              <a:rPr lang="ru-RU" sz="1600" dirty="0" smtClean="0"/>
              <a:t> </a:t>
            </a:r>
            <a:r>
              <a:rPr lang="ru-RU" sz="1600" dirty="0" err="1" smtClean="0"/>
              <a:t>есту</a:t>
            </a:r>
            <a:r>
              <a:rPr lang="ru-RU" sz="1600" dirty="0" smtClean="0"/>
              <a:t> </a:t>
            </a:r>
            <a:r>
              <a:rPr lang="ru-RU" sz="1600" dirty="0" err="1" smtClean="0"/>
              <a:t>қабілетіңізге</a:t>
            </a:r>
            <a:r>
              <a:rPr lang="ru-RU" sz="1600" dirty="0" smtClean="0"/>
              <a:t> </a:t>
            </a:r>
            <a:r>
              <a:rPr lang="ru-RU" sz="1600" dirty="0" err="1" smtClean="0"/>
              <a:t>нұқсан</a:t>
            </a:r>
            <a:r>
              <a:rPr lang="ru-RU" sz="1600" dirty="0" smtClean="0"/>
              <a:t> </a:t>
            </a:r>
            <a:r>
              <a:rPr lang="ru-RU" sz="1600" dirty="0" err="1" smtClean="0"/>
              <a:t>келтіруі</a:t>
            </a:r>
            <a:r>
              <a:rPr lang="ru-RU" sz="1600" dirty="0" smtClean="0"/>
              <a:t>, </a:t>
            </a:r>
            <a:r>
              <a:rPr lang="ru-RU" sz="1600" dirty="0" err="1" smtClean="0"/>
              <a:t>сонымен</a:t>
            </a:r>
            <a:r>
              <a:rPr lang="ru-RU" sz="1600" dirty="0" smtClean="0"/>
              <a:t> </a:t>
            </a:r>
            <a:r>
              <a:rPr lang="ru-RU" sz="1600" dirty="0" err="1" smtClean="0"/>
              <a:t>қатар</a:t>
            </a:r>
            <a:r>
              <a:rPr lang="ru-RU" sz="1600" dirty="0" smtClean="0"/>
              <a:t> </a:t>
            </a:r>
            <a:r>
              <a:rPr lang="ru-RU" sz="1600" dirty="0" err="1" smtClean="0"/>
              <a:t>басқа</a:t>
            </a:r>
            <a:r>
              <a:rPr lang="ru-RU" sz="1600" dirty="0" smtClean="0"/>
              <a:t> да </a:t>
            </a:r>
            <a:r>
              <a:rPr lang="ru-RU" sz="1600" dirty="0" err="1" smtClean="0"/>
              <a:t>зиянды</a:t>
            </a:r>
            <a:r>
              <a:rPr lang="ru-RU" sz="1600" dirty="0" smtClean="0"/>
              <a:t> </a:t>
            </a:r>
            <a:r>
              <a:rPr lang="ru-RU" sz="1600" dirty="0" err="1" smtClean="0"/>
              <a:t>әсерлер</a:t>
            </a:r>
            <a:r>
              <a:rPr lang="ru-RU" sz="1600" dirty="0" smtClean="0"/>
              <a:t> </a:t>
            </a:r>
            <a:r>
              <a:rPr lang="ru-RU" sz="1600" dirty="0" err="1" smtClean="0"/>
              <a:t>туғызуы</a:t>
            </a:r>
            <a:r>
              <a:rPr lang="ru-RU" sz="1600" dirty="0" smtClean="0"/>
              <a:t> </a:t>
            </a:r>
            <a:r>
              <a:rPr lang="ru-RU" sz="1600" dirty="0" err="1" smtClean="0"/>
              <a:t>мүмкін</a:t>
            </a:r>
            <a:r>
              <a:rPr lang="ru-RU" sz="1600" dirty="0" smtClean="0"/>
              <a:t> </a:t>
            </a:r>
            <a:r>
              <a:rPr lang="ru-RU" sz="1600" dirty="0" err="1" smtClean="0"/>
              <a:t>ғана</a:t>
            </a:r>
            <a:r>
              <a:rPr lang="ru-RU" sz="1600" dirty="0" smtClean="0"/>
              <a:t> </a:t>
            </a:r>
            <a:r>
              <a:rPr lang="ru-RU" sz="1600" dirty="0" err="1" smtClean="0"/>
              <a:t>емес</a:t>
            </a:r>
            <a:r>
              <a:rPr lang="ru-RU" sz="1600" dirty="0" smtClean="0"/>
              <a:t>, бас </a:t>
            </a:r>
            <a:r>
              <a:rPr lang="ru-RU" sz="1600" dirty="0" err="1" smtClean="0"/>
              <a:t>айналуы</a:t>
            </a:r>
            <a:r>
              <a:rPr lang="ru-RU" sz="1600" dirty="0" smtClean="0"/>
              <a:t>,  </a:t>
            </a:r>
            <a:r>
              <a:rPr lang="ru-RU" sz="1600" dirty="0" err="1" smtClean="0"/>
              <a:t>ауруы</a:t>
            </a:r>
            <a:r>
              <a:rPr lang="ru-RU" sz="1600" dirty="0" smtClean="0"/>
              <a:t>, </a:t>
            </a:r>
            <a:r>
              <a:rPr lang="ru-RU" sz="1600" dirty="0" err="1" smtClean="0"/>
              <a:t>әлсіздік</a:t>
            </a:r>
            <a:r>
              <a:rPr lang="ru-RU" sz="1600" dirty="0" smtClean="0"/>
              <a:t> </a:t>
            </a:r>
            <a:r>
              <a:rPr lang="ru-RU" sz="1600" dirty="0" err="1" smtClean="0"/>
              <a:t>көбейді</a:t>
            </a:r>
            <a:r>
              <a:rPr lang="ru-RU" sz="1600" dirty="0" smtClean="0"/>
              <a:t>.</a:t>
            </a:r>
          </a:p>
          <a:p>
            <a:r>
              <a:rPr lang="ru-RU" sz="1600" dirty="0" err="1" smtClean="0"/>
              <a:t>Үлкен</a:t>
            </a:r>
            <a:r>
              <a:rPr lang="ru-RU" sz="1600" dirty="0" smtClean="0"/>
              <a:t> </a:t>
            </a:r>
            <a:r>
              <a:rPr lang="ru-RU" sz="1600" dirty="0" err="1" smtClean="0"/>
              <a:t>қалалардағы</a:t>
            </a:r>
            <a:r>
              <a:rPr lang="ru-RU" sz="1600" dirty="0" smtClean="0"/>
              <a:t> шу </a:t>
            </a:r>
            <a:r>
              <a:rPr lang="ru-RU" sz="1600" dirty="0" err="1" smtClean="0"/>
              <a:t>адамның</a:t>
            </a:r>
            <a:r>
              <a:rPr lang="ru-RU" sz="1600" dirty="0" smtClean="0"/>
              <a:t> </a:t>
            </a:r>
            <a:r>
              <a:rPr lang="ru-RU" sz="1600" dirty="0" err="1" smtClean="0"/>
              <a:t>өмір</a:t>
            </a:r>
            <a:r>
              <a:rPr lang="ru-RU" sz="1600" dirty="0" smtClean="0"/>
              <a:t> </a:t>
            </a:r>
            <a:r>
              <a:rPr lang="ru-RU" sz="1600" dirty="0" err="1" smtClean="0"/>
              <a:t>сүру</a:t>
            </a:r>
            <a:r>
              <a:rPr lang="ru-RU" sz="1600" dirty="0" smtClean="0"/>
              <a:t> </a:t>
            </a:r>
            <a:r>
              <a:rPr lang="ru-RU" sz="1600" dirty="0" err="1" smtClean="0"/>
              <a:t>ұзақтығын</a:t>
            </a:r>
            <a:r>
              <a:rPr lang="ru-RU" sz="1600" dirty="0" smtClean="0"/>
              <a:t> </a:t>
            </a:r>
            <a:r>
              <a:rPr lang="ru-RU" sz="1600" dirty="0" err="1" smtClean="0"/>
              <a:t>төмендетеді</a:t>
            </a:r>
            <a:r>
              <a:rPr lang="ru-RU" sz="1600" dirty="0" smtClean="0"/>
              <a:t>. </a:t>
            </a:r>
            <a:r>
              <a:rPr lang="ru-RU" sz="1600" dirty="0" err="1" smtClean="0"/>
              <a:t>Австриялық</a:t>
            </a:r>
            <a:r>
              <a:rPr lang="ru-RU" sz="1600" dirty="0" smtClean="0"/>
              <a:t> </a:t>
            </a:r>
            <a:r>
              <a:rPr lang="ru-RU" sz="1600" dirty="0" err="1" smtClean="0"/>
              <a:t>зерттеушілердің</a:t>
            </a:r>
            <a:r>
              <a:rPr lang="ru-RU" sz="1600" dirty="0" smtClean="0"/>
              <a:t> </a:t>
            </a:r>
            <a:r>
              <a:rPr lang="ru-RU" sz="1600" dirty="0" err="1" smtClean="0"/>
              <a:t>айтуынша</a:t>
            </a:r>
            <a:r>
              <a:rPr lang="ru-RU" sz="1600" dirty="0" smtClean="0"/>
              <a:t>, </a:t>
            </a:r>
            <a:r>
              <a:rPr lang="ru-RU" sz="1600" dirty="0" err="1" smtClean="0"/>
              <a:t>бұл</a:t>
            </a:r>
            <a:r>
              <a:rPr lang="ru-RU" sz="1600" dirty="0" smtClean="0"/>
              <a:t> </a:t>
            </a:r>
            <a:r>
              <a:rPr lang="ru-RU" sz="1600" dirty="0" err="1" smtClean="0"/>
              <a:t>төмендеу</a:t>
            </a:r>
            <a:r>
              <a:rPr lang="ru-RU" sz="1600" dirty="0" smtClean="0"/>
              <a:t> 8-12 </a:t>
            </a:r>
            <a:r>
              <a:rPr lang="ru-RU" sz="1600" dirty="0" err="1" smtClean="0"/>
              <a:t>жыл</a:t>
            </a:r>
            <a:r>
              <a:rPr lang="ru-RU" sz="1600" dirty="0" smtClean="0"/>
              <a:t> </a:t>
            </a:r>
            <a:r>
              <a:rPr lang="ru-RU" sz="1600" dirty="0" err="1" smtClean="0"/>
              <a:t>аралығында</a:t>
            </a:r>
            <a:r>
              <a:rPr lang="ru-RU" sz="1600" dirty="0" smtClean="0"/>
              <a:t>. </a:t>
            </a:r>
            <a:r>
              <a:rPr lang="ru-RU" sz="1600" dirty="0" err="1" smtClean="0"/>
              <a:t>Шамадан</a:t>
            </a:r>
            <a:r>
              <a:rPr lang="ru-RU" sz="1600" dirty="0" smtClean="0"/>
              <a:t> </a:t>
            </a:r>
            <a:r>
              <a:rPr lang="ru-RU" sz="1600" dirty="0" err="1" smtClean="0"/>
              <a:t>тыс</a:t>
            </a:r>
            <a:r>
              <a:rPr lang="ru-RU" sz="1600" dirty="0" smtClean="0"/>
              <a:t> шу </a:t>
            </a:r>
            <a:r>
              <a:rPr lang="ru-RU" sz="1600" dirty="0" err="1" smtClean="0"/>
              <a:t>жүйке</a:t>
            </a:r>
            <a:r>
              <a:rPr lang="ru-RU" sz="1600" dirty="0" smtClean="0"/>
              <a:t> </a:t>
            </a:r>
            <a:r>
              <a:rPr lang="ru-RU" sz="1600" dirty="0" err="1" smtClean="0"/>
              <a:t>тозуы</a:t>
            </a:r>
            <a:r>
              <a:rPr lang="ru-RU" sz="1600" dirty="0" smtClean="0"/>
              <a:t>, </a:t>
            </a:r>
            <a:r>
              <a:rPr lang="ru-RU" sz="1600" dirty="0" err="1" smtClean="0"/>
              <a:t>психикалық</a:t>
            </a:r>
            <a:r>
              <a:rPr lang="ru-RU" sz="1600" dirty="0" smtClean="0"/>
              <a:t> </a:t>
            </a:r>
            <a:r>
              <a:rPr lang="ru-RU" sz="1600" dirty="0" err="1" smtClean="0"/>
              <a:t>езілген</a:t>
            </a:r>
            <a:r>
              <a:rPr lang="ru-RU" sz="1600" dirty="0" smtClean="0"/>
              <a:t>, </a:t>
            </a:r>
            <a:r>
              <a:rPr lang="ru-RU" sz="1600" dirty="0" err="1" smtClean="0"/>
              <a:t>вегетативті</a:t>
            </a:r>
            <a:r>
              <a:rPr lang="ru-RU" sz="1600" dirty="0" smtClean="0"/>
              <a:t> </a:t>
            </a:r>
            <a:r>
              <a:rPr lang="ru-RU" sz="1600" dirty="0" err="1" smtClean="0"/>
              <a:t>невроздар</a:t>
            </a:r>
            <a:r>
              <a:rPr lang="ru-RU" sz="1600" dirty="0" smtClean="0"/>
              <a:t>, </a:t>
            </a:r>
            <a:r>
              <a:rPr lang="ru-RU" sz="1600" dirty="0" err="1" smtClean="0"/>
              <a:t>Ойық</a:t>
            </a:r>
            <a:r>
              <a:rPr lang="ru-RU" sz="1600" dirty="0" smtClean="0"/>
              <a:t> жара </a:t>
            </a:r>
            <a:r>
              <a:rPr lang="ru-RU" sz="1600" dirty="0" err="1" smtClean="0"/>
              <a:t>ауруы</a:t>
            </a:r>
            <a:r>
              <a:rPr lang="ru-RU" sz="1600" dirty="0" smtClean="0"/>
              <a:t>, </a:t>
            </a:r>
            <a:r>
              <a:rPr lang="ru-RU" sz="1600" dirty="0" err="1" smtClean="0"/>
              <a:t>эндокринді</a:t>
            </a:r>
            <a:r>
              <a:rPr lang="ru-RU" sz="1600" dirty="0" smtClean="0"/>
              <a:t> </a:t>
            </a:r>
            <a:r>
              <a:rPr lang="ru-RU" sz="1600" dirty="0" err="1" smtClean="0"/>
              <a:t>және</a:t>
            </a:r>
            <a:r>
              <a:rPr lang="ru-RU" sz="1600" dirty="0" smtClean="0"/>
              <a:t> </a:t>
            </a:r>
            <a:r>
              <a:rPr lang="ru-RU" sz="1600" dirty="0" err="1" smtClean="0"/>
              <a:t>жүрек-қан</a:t>
            </a:r>
            <a:r>
              <a:rPr lang="ru-RU" sz="1600" dirty="0" smtClean="0"/>
              <a:t> </a:t>
            </a:r>
            <a:r>
              <a:rPr lang="ru-RU" sz="1600" dirty="0" err="1" smtClean="0"/>
              <a:t>тамырлары</a:t>
            </a:r>
            <a:r>
              <a:rPr lang="ru-RU" sz="1600" dirty="0" smtClean="0"/>
              <a:t> </a:t>
            </a:r>
            <a:r>
              <a:rPr lang="ru-RU" sz="1600" dirty="0" err="1" smtClean="0"/>
              <a:t>жүйелерінің</a:t>
            </a:r>
            <a:r>
              <a:rPr lang="ru-RU" sz="1600" dirty="0" smtClean="0"/>
              <a:t> </a:t>
            </a:r>
            <a:r>
              <a:rPr lang="ru-RU" sz="1600" dirty="0" err="1" smtClean="0"/>
              <a:t>бұзылуына</a:t>
            </a:r>
            <a:r>
              <a:rPr lang="ru-RU" sz="1600" dirty="0" smtClean="0"/>
              <a:t> </a:t>
            </a:r>
            <a:r>
              <a:rPr lang="ru-RU" sz="1600" dirty="0" err="1" smtClean="0"/>
              <a:t>әкелуі</a:t>
            </a:r>
            <a:r>
              <a:rPr lang="ru-RU" sz="1600" dirty="0" smtClean="0"/>
              <a:t> </a:t>
            </a:r>
            <a:r>
              <a:rPr lang="ru-RU" sz="1600" dirty="0" err="1" smtClean="0"/>
              <a:t>мүмкін</a:t>
            </a:r>
            <a:r>
              <a:rPr lang="ru-RU" sz="1600" dirty="0" smtClean="0"/>
              <a:t>. Шу </a:t>
            </a:r>
            <a:r>
              <a:rPr lang="ru-RU" sz="1600" dirty="0" err="1" smtClean="0"/>
              <a:t>адамдар</a:t>
            </a:r>
            <a:r>
              <a:rPr lang="ru-RU" sz="1600" dirty="0" smtClean="0"/>
              <a:t> </a:t>
            </a:r>
            <a:r>
              <a:rPr lang="ru-RU" sz="1600" dirty="0" err="1" smtClean="0"/>
              <a:t>жұмыс</a:t>
            </a:r>
            <a:r>
              <a:rPr lang="ru-RU" sz="1600" dirty="0" smtClean="0"/>
              <a:t> </a:t>
            </a:r>
            <a:r>
              <a:rPr lang="ru-RU" sz="1600" dirty="0" err="1" smtClean="0"/>
              <a:t>істеуге</a:t>
            </a:r>
            <a:r>
              <a:rPr lang="ru-RU" sz="1600" dirty="0" smtClean="0"/>
              <a:t> </a:t>
            </a:r>
            <a:r>
              <a:rPr lang="ru-RU" sz="1600" dirty="0" err="1" smtClean="0"/>
              <a:t>және</a:t>
            </a:r>
            <a:r>
              <a:rPr lang="ru-RU" sz="1600" dirty="0" smtClean="0"/>
              <a:t> </a:t>
            </a:r>
            <a:r>
              <a:rPr lang="ru-RU" sz="1600" dirty="0" err="1" smtClean="0"/>
              <a:t>тынығуға</a:t>
            </a:r>
            <a:r>
              <a:rPr lang="ru-RU" sz="1600" dirty="0" smtClean="0"/>
              <a:t> </a:t>
            </a:r>
            <a:r>
              <a:rPr lang="ru-RU" sz="1600" dirty="0" err="1" smtClean="0"/>
              <a:t>жол</a:t>
            </a:r>
            <a:r>
              <a:rPr lang="ru-RU" sz="1600" dirty="0" smtClean="0"/>
              <a:t> </a:t>
            </a:r>
            <a:r>
              <a:rPr lang="ru-RU" sz="1600" dirty="0" err="1" smtClean="0"/>
              <a:t>бермейді</a:t>
            </a:r>
            <a:r>
              <a:rPr lang="ru-RU" sz="1600" dirty="0" smtClean="0"/>
              <a:t>, </a:t>
            </a:r>
            <a:r>
              <a:rPr lang="ru-RU" sz="1600" dirty="0" err="1" smtClean="0"/>
              <a:t>өнімділікті</a:t>
            </a:r>
            <a:r>
              <a:rPr lang="ru-RU" sz="1600" dirty="0" smtClean="0"/>
              <a:t> </a:t>
            </a:r>
            <a:r>
              <a:rPr lang="ru-RU" sz="1600" dirty="0" err="1" smtClean="0"/>
              <a:t>төмендетеді</a:t>
            </a:r>
            <a:r>
              <a:rPr lang="ru-RU" sz="1600" dirty="0" smtClean="0"/>
              <a:t>.</a:t>
            </a:r>
          </a:p>
          <a:p>
            <a:r>
              <a:rPr lang="ru-RU" sz="1600" dirty="0" err="1" smtClean="0"/>
              <a:t>жолаушылар</a:t>
            </a:r>
            <a:r>
              <a:rPr lang="ru-RU" sz="1600" dirty="0" smtClean="0"/>
              <a:t> </a:t>
            </a:r>
            <a:r>
              <a:rPr lang="ru-RU" sz="1600" dirty="0" err="1" smtClean="0"/>
              <a:t>вагондарын</a:t>
            </a:r>
            <a:r>
              <a:rPr lang="ru-RU" sz="1600" dirty="0" smtClean="0"/>
              <a:t> </a:t>
            </a:r>
            <a:r>
              <a:rPr lang="ru-RU" sz="1600" dirty="0" err="1" smtClean="0"/>
              <a:t>және</a:t>
            </a:r>
            <a:r>
              <a:rPr lang="ru-RU" sz="1600" dirty="0" smtClean="0"/>
              <a:t> </a:t>
            </a:r>
            <a:r>
              <a:rPr lang="ru-RU" sz="1600" dirty="0" err="1" smtClean="0"/>
              <a:t>автобустар</a:t>
            </a:r>
            <a:r>
              <a:rPr lang="ru-RU" sz="1600" dirty="0" smtClean="0"/>
              <a:t> 85-92 дБ </a:t>
            </a:r>
            <a:r>
              <a:rPr lang="ru-RU" sz="1600" dirty="0" err="1" smtClean="0"/>
              <a:t>үшін</a:t>
            </a:r>
            <a:r>
              <a:rPr lang="ru-RU" sz="1600" dirty="0" smtClean="0"/>
              <a:t> ГОСТ </a:t>
            </a:r>
            <a:r>
              <a:rPr lang="ru-RU" sz="1600" dirty="0" err="1" smtClean="0"/>
              <a:t>сыртқы</a:t>
            </a:r>
            <a:r>
              <a:rPr lang="ru-RU" sz="1600" dirty="0" smtClean="0"/>
              <a:t> шу </a:t>
            </a:r>
            <a:r>
              <a:rPr lang="ru-RU" sz="1600" dirty="0" err="1" smtClean="0"/>
              <a:t>деңгейі</a:t>
            </a:r>
            <a:r>
              <a:rPr lang="ru-RU" sz="1600" dirty="0" smtClean="0"/>
              <a:t>. 85 дБ - 80 дБ </a:t>
            </a:r>
            <a:r>
              <a:rPr lang="ru-RU" sz="1600" dirty="0" err="1" smtClean="0"/>
              <a:t>автомобильдер</a:t>
            </a:r>
            <a:r>
              <a:rPr lang="ru-RU" sz="1600" dirty="0" smtClean="0"/>
              <a:t>, </a:t>
            </a:r>
            <a:r>
              <a:rPr lang="ru-RU" sz="1600" dirty="0" err="1" smtClean="0"/>
              <a:t>жүк</a:t>
            </a:r>
            <a:r>
              <a:rPr lang="ru-RU" sz="1600" dirty="0" smtClean="0"/>
              <a:t>, </a:t>
            </a:r>
            <a:r>
              <a:rPr lang="ru-RU" sz="1600" dirty="0" err="1" smtClean="0"/>
              <a:t>автобустар</a:t>
            </a:r>
            <a:r>
              <a:rPr lang="ru-RU" sz="1600" dirty="0" smtClean="0"/>
              <a:t> </a:t>
            </a:r>
            <a:r>
              <a:rPr lang="ru-RU" sz="1600" dirty="0" err="1" smtClean="0"/>
              <a:t>үшін</a:t>
            </a:r>
            <a:r>
              <a:rPr lang="ru-RU" sz="1600" dirty="0" smtClean="0"/>
              <a:t> </a:t>
            </a:r>
            <a:r>
              <a:rPr lang="ru-RU" sz="1600" dirty="0" err="1" smtClean="0"/>
              <a:t>ішкі</a:t>
            </a:r>
            <a:r>
              <a:rPr lang="ru-RU" sz="1600" dirty="0" smtClean="0"/>
              <a:t> шу </a:t>
            </a:r>
            <a:r>
              <a:rPr lang="ru-RU" sz="1600" dirty="0" err="1" smtClean="0"/>
              <a:t>деңгейі</a:t>
            </a:r>
            <a:r>
              <a:rPr lang="ru-RU" sz="1600" dirty="0" smtClean="0"/>
              <a:t>.</a:t>
            </a:r>
            <a:endParaRPr lang="ru-RU" sz="1600" dirty="0" smtClean="0"/>
          </a:p>
        </p:txBody>
      </p:sp>
      <p:pic>
        <p:nvPicPr>
          <p:cNvPr id="6" name="Picture 2" descr="D:\Мои документы\Мои рисунки\iCAPQXZP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813172" y="1579989"/>
            <a:ext cx="4143375" cy="2505075"/>
          </a:xfrm>
          <a:prstGeom prst="rect">
            <a:avLst/>
          </a:prstGeom>
        </p:spPr>
      </p:pic>
      <p:pic>
        <p:nvPicPr>
          <p:cNvPr id="7" name="Picture 3" descr="D:\Мои документы\Мои рисунки\iCASCXJI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2938" y="4286250"/>
            <a:ext cx="3929062"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8267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1371600" y="747474"/>
            <a:ext cx="7242048" cy="857256"/>
          </a:xfrm>
        </p:spPr>
        <p:txBody>
          <a:bodyPr/>
          <a:lstStyle/>
          <a:p>
            <a:pPr algn="ctr" eaLnBrk="1" fontAlgn="auto" hangingPunct="1">
              <a:spcAft>
                <a:spcPts val="0"/>
              </a:spcAft>
              <a:defRPr/>
            </a:pPr>
            <a:r>
              <a:rPr lang="ru-RU" sz="2800" dirty="0"/>
              <a:t>Автомобиль </a:t>
            </a:r>
            <a:r>
              <a:rPr lang="ru-RU" sz="2800" dirty="0" err="1"/>
              <a:t>шуынан</a:t>
            </a:r>
            <a:r>
              <a:rPr lang="ru-RU" sz="2800" dirty="0"/>
              <a:t> </a:t>
            </a:r>
            <a:r>
              <a:rPr lang="ru-RU" sz="2800" dirty="0" err="1"/>
              <a:t>қорғайтын</a:t>
            </a:r>
            <a:r>
              <a:rPr lang="ru-RU" sz="2800" dirty="0"/>
              <a:t> </a:t>
            </a:r>
            <a:r>
              <a:rPr lang="ru-RU" sz="2800" dirty="0" err="1"/>
              <a:t>шаралар</a:t>
            </a:r>
            <a:endParaRPr lang="ru-RU" sz="2800" dirty="0"/>
          </a:p>
        </p:txBody>
      </p:sp>
      <p:sp>
        <p:nvSpPr>
          <p:cNvPr id="6" name="Содержимое 2"/>
          <p:cNvSpPr>
            <a:spLocks noGrp="1"/>
          </p:cNvSpPr>
          <p:nvPr>
            <p:ph sz="half" idx="1"/>
          </p:nvPr>
        </p:nvSpPr>
        <p:spPr>
          <a:xfrm>
            <a:off x="794176" y="2308302"/>
            <a:ext cx="6777502" cy="4672361"/>
          </a:xfrm>
        </p:spPr>
        <p:txBody>
          <a:bodyPr>
            <a:normAutofit/>
          </a:bodyPr>
          <a:lstStyle/>
          <a:p>
            <a:pPr eaLnBrk="1" hangingPunct="1">
              <a:buFont typeface="Wingdings 2" panose="05020102010507070707" pitchFamily="18" charset="2"/>
              <a:buNone/>
            </a:pPr>
            <a:r>
              <a:rPr lang="ru-RU" sz="1600" b="1" dirty="0" smtClean="0"/>
              <a:t> </a:t>
            </a:r>
            <a:endParaRPr lang="ru-RU" sz="1600" dirty="0" smtClean="0"/>
          </a:p>
          <a:p>
            <a:pPr eaLnBrk="1" hangingPunct="1"/>
            <a:r>
              <a:rPr lang="ru-RU" sz="1600" dirty="0" err="1" smtClean="0"/>
              <a:t>Қалалық</a:t>
            </a:r>
            <a:r>
              <a:rPr lang="ru-RU" sz="1600" dirty="0" smtClean="0"/>
              <a:t> </a:t>
            </a:r>
            <a:r>
              <a:rPr lang="ru-RU" sz="1600" dirty="0" err="1" smtClean="0"/>
              <a:t>шуды</a:t>
            </a:r>
            <a:r>
              <a:rPr lang="ru-RU" sz="1600" dirty="0" smtClean="0"/>
              <a:t> </a:t>
            </a:r>
            <a:r>
              <a:rPr lang="ru-RU" sz="1600" dirty="0" err="1" smtClean="0"/>
              <a:t>азайту</a:t>
            </a:r>
            <a:r>
              <a:rPr lang="ru-RU" sz="1600" dirty="0" smtClean="0"/>
              <a:t>, </a:t>
            </a:r>
            <a:r>
              <a:rPr lang="ru-RU" sz="1600" dirty="0" err="1" smtClean="0"/>
              <a:t>ең</a:t>
            </a:r>
            <a:r>
              <a:rPr lang="ru-RU" sz="1600" dirty="0" smtClean="0"/>
              <a:t> </a:t>
            </a:r>
            <a:r>
              <a:rPr lang="ru-RU" sz="1600" dirty="0" err="1" smtClean="0"/>
              <a:t>алдымен</a:t>
            </a:r>
            <a:r>
              <a:rPr lang="ru-RU" sz="1600" dirty="0" smtClean="0"/>
              <a:t>, </a:t>
            </a:r>
            <a:r>
              <a:rPr lang="ru-RU" sz="1600" dirty="0" err="1" smtClean="0"/>
              <a:t>көлік</a:t>
            </a:r>
            <a:r>
              <a:rPr lang="ru-RU" sz="1600" dirty="0" smtClean="0"/>
              <a:t> </a:t>
            </a:r>
            <a:r>
              <a:rPr lang="ru-RU" sz="1600" dirty="0" err="1" smtClean="0"/>
              <a:t>құралдарының</a:t>
            </a:r>
            <a:r>
              <a:rPr lang="ru-RU" sz="1600" dirty="0" smtClean="0"/>
              <a:t> </a:t>
            </a:r>
            <a:r>
              <a:rPr lang="ru-RU" sz="1600" dirty="0" err="1" smtClean="0"/>
              <a:t>шуын</a:t>
            </a:r>
            <a:r>
              <a:rPr lang="ru-RU" sz="1600" dirty="0" smtClean="0"/>
              <a:t> </a:t>
            </a:r>
            <a:r>
              <a:rPr lang="ru-RU" sz="1600" dirty="0" err="1" smtClean="0"/>
              <a:t>азайту</a:t>
            </a:r>
            <a:r>
              <a:rPr lang="ru-RU" sz="1600" dirty="0" smtClean="0"/>
              <a:t> </a:t>
            </a:r>
            <a:r>
              <a:rPr lang="ru-RU" sz="1600" dirty="0" err="1" smtClean="0"/>
              <a:t>арқылы</a:t>
            </a:r>
            <a:r>
              <a:rPr lang="ru-RU" sz="1600" dirty="0" smtClean="0"/>
              <a:t> </a:t>
            </a:r>
            <a:r>
              <a:rPr lang="ru-RU" sz="1600" dirty="0" err="1" smtClean="0"/>
              <a:t>жүзеге</a:t>
            </a:r>
            <a:r>
              <a:rPr lang="ru-RU" sz="1600" dirty="0" smtClean="0"/>
              <a:t> </a:t>
            </a:r>
            <a:r>
              <a:rPr lang="ru-RU" sz="1600" dirty="0" err="1" smtClean="0"/>
              <a:t>асады</a:t>
            </a:r>
            <a:r>
              <a:rPr lang="ru-RU" sz="1600" dirty="0" smtClean="0"/>
              <a:t>.</a:t>
            </a:r>
          </a:p>
          <a:p>
            <a:pPr eaLnBrk="1" hangingPunct="1"/>
            <a:r>
              <a:rPr lang="ru-RU" sz="1600" dirty="0" err="1" smtClean="0"/>
              <a:t>Халықты</a:t>
            </a:r>
            <a:r>
              <a:rPr lang="ru-RU" sz="1600" dirty="0" smtClean="0"/>
              <a:t> </a:t>
            </a:r>
            <a:r>
              <a:rPr lang="ru-RU" sz="1600" dirty="0" err="1" smtClean="0"/>
              <a:t>шудан</a:t>
            </a:r>
            <a:r>
              <a:rPr lang="ru-RU" sz="1600" dirty="0" smtClean="0"/>
              <a:t> </a:t>
            </a:r>
            <a:r>
              <a:rPr lang="ru-RU" sz="1600" dirty="0" err="1" smtClean="0"/>
              <a:t>қорғауға</a:t>
            </a:r>
            <a:r>
              <a:rPr lang="ru-RU" sz="1600" dirty="0" smtClean="0"/>
              <a:t> </a:t>
            </a:r>
            <a:r>
              <a:rPr lang="ru-RU" sz="1600" dirty="0" err="1" smtClean="0"/>
              <a:t>арналған</a:t>
            </a:r>
            <a:r>
              <a:rPr lang="ru-RU" sz="1600" dirty="0" smtClean="0"/>
              <a:t> </a:t>
            </a:r>
            <a:r>
              <a:rPr lang="ru-RU" sz="1600" dirty="0" err="1" smtClean="0"/>
              <a:t>қала</a:t>
            </a:r>
            <a:r>
              <a:rPr lang="ru-RU" sz="1600" dirty="0" smtClean="0"/>
              <a:t> </a:t>
            </a:r>
            <a:r>
              <a:rPr lang="ru-RU" sz="1600" dirty="0" err="1" smtClean="0"/>
              <a:t>құрылысы</a:t>
            </a:r>
            <a:r>
              <a:rPr lang="ru-RU" sz="1600" dirty="0" smtClean="0"/>
              <a:t> </a:t>
            </a:r>
            <a:r>
              <a:rPr lang="ru-RU" sz="1600" dirty="0" err="1" smtClean="0"/>
              <a:t>шаралары</a:t>
            </a:r>
            <a:r>
              <a:rPr lang="ru-RU" sz="1600" dirty="0" smtClean="0"/>
              <a:t> </a:t>
            </a:r>
            <a:r>
              <a:rPr lang="ru-RU" sz="1600" dirty="0" err="1" smtClean="0"/>
              <a:t>мыналарды</a:t>
            </a:r>
            <a:r>
              <a:rPr lang="ru-RU" sz="1600" dirty="0" smtClean="0"/>
              <a:t> </a:t>
            </a:r>
            <a:r>
              <a:rPr lang="ru-RU" sz="1600" dirty="0" err="1" smtClean="0"/>
              <a:t>қамтиды</a:t>
            </a:r>
            <a:r>
              <a:rPr lang="ru-RU" sz="1600" dirty="0" smtClean="0"/>
              <a:t>: шу </a:t>
            </a:r>
            <a:r>
              <a:rPr lang="ru-RU" sz="1600" dirty="0" err="1" smtClean="0"/>
              <a:t>көзі</a:t>
            </a:r>
            <a:r>
              <a:rPr lang="ru-RU" sz="1600" dirty="0" smtClean="0"/>
              <a:t> мен </a:t>
            </a:r>
            <a:r>
              <a:rPr lang="ru-RU" sz="1600" dirty="0" err="1" smtClean="0"/>
              <a:t>қорғалатын</a:t>
            </a:r>
            <a:r>
              <a:rPr lang="ru-RU" sz="1600" dirty="0" smtClean="0"/>
              <a:t> объект </a:t>
            </a:r>
            <a:r>
              <a:rPr lang="ru-RU" sz="1600" dirty="0" err="1" smtClean="0"/>
              <a:t>арасындағы</a:t>
            </a:r>
            <a:r>
              <a:rPr lang="ru-RU" sz="1600" dirty="0" smtClean="0"/>
              <a:t> </a:t>
            </a:r>
            <a:r>
              <a:rPr lang="ru-RU" sz="1600" dirty="0" err="1" smtClean="0"/>
              <a:t>қашықтықты</a:t>
            </a:r>
            <a:r>
              <a:rPr lang="ru-RU" sz="1600" dirty="0" smtClean="0"/>
              <a:t> </a:t>
            </a:r>
            <a:r>
              <a:rPr lang="ru-RU" sz="1600" dirty="0" err="1" smtClean="0"/>
              <a:t>арттыру</a:t>
            </a:r>
            <a:r>
              <a:rPr lang="ru-RU" sz="1600" dirty="0" smtClean="0"/>
              <a:t>;</a:t>
            </a:r>
          </a:p>
          <a:p>
            <a:pPr eaLnBrk="1" hangingPunct="1"/>
            <a:r>
              <a:rPr lang="ru-RU" sz="1600" dirty="0" err="1" smtClean="0"/>
              <a:t>акустикалық</a:t>
            </a:r>
            <a:r>
              <a:rPr lang="ru-RU" sz="1600" dirty="0" smtClean="0"/>
              <a:t> </a:t>
            </a:r>
            <a:r>
              <a:rPr lang="ru-RU" sz="1600" dirty="0" err="1" smtClean="0"/>
              <a:t>мөлдір</a:t>
            </a:r>
            <a:r>
              <a:rPr lang="ru-RU" sz="1600" dirty="0" smtClean="0"/>
              <a:t> </a:t>
            </a:r>
            <a:r>
              <a:rPr lang="ru-RU" sz="1600" dirty="0" err="1" smtClean="0"/>
              <a:t>емес</a:t>
            </a:r>
            <a:r>
              <a:rPr lang="ru-RU" sz="1600" dirty="0" smtClean="0"/>
              <a:t> </a:t>
            </a:r>
            <a:r>
              <a:rPr lang="ru-RU" sz="1600" dirty="0" err="1" smtClean="0"/>
              <a:t>экрандарды</a:t>
            </a:r>
            <a:r>
              <a:rPr lang="ru-RU" sz="1600" dirty="0" smtClean="0"/>
              <a:t> (</a:t>
            </a:r>
            <a:r>
              <a:rPr lang="ru-RU" sz="1600" dirty="0" err="1" smtClean="0"/>
              <a:t>беткейлер</a:t>
            </a:r>
            <a:r>
              <a:rPr lang="ru-RU" sz="1600" dirty="0" smtClean="0"/>
              <a:t>, </a:t>
            </a:r>
            <a:r>
              <a:rPr lang="ru-RU" sz="1600" dirty="0" err="1" smtClean="0"/>
              <a:t>қабырғалар</a:t>
            </a:r>
            <a:r>
              <a:rPr lang="ru-RU" sz="1600" dirty="0" smtClean="0"/>
              <a:t> мен </a:t>
            </a:r>
            <a:r>
              <a:rPr lang="ru-RU" sz="1600" dirty="0" err="1" smtClean="0"/>
              <a:t>ғимараттар</a:t>
            </a:r>
            <a:r>
              <a:rPr lang="ru-RU" sz="1600" dirty="0" smtClean="0"/>
              <a:t>) </a:t>
            </a:r>
            <a:r>
              <a:rPr lang="ru-RU" sz="1600" dirty="0" err="1" smtClean="0"/>
              <a:t>қолдану</a:t>
            </a:r>
            <a:r>
              <a:rPr lang="ru-RU" sz="1600" dirty="0" smtClean="0"/>
              <a:t>, </a:t>
            </a:r>
            <a:r>
              <a:rPr lang="ru-RU" sz="1600" dirty="0" err="1" smtClean="0"/>
              <a:t>арнайы</a:t>
            </a:r>
            <a:r>
              <a:rPr lang="ru-RU" sz="1600" dirty="0" smtClean="0"/>
              <a:t> </a:t>
            </a:r>
            <a:r>
              <a:rPr lang="ru-RU" sz="1600" dirty="0" err="1" smtClean="0"/>
              <a:t>дыбыс</a:t>
            </a:r>
            <a:r>
              <a:rPr lang="ru-RU" sz="1600" dirty="0" smtClean="0"/>
              <a:t> </a:t>
            </a:r>
            <a:r>
              <a:rPr lang="ru-RU" sz="1600" dirty="0" err="1" smtClean="0"/>
              <a:t>өткізбейтін</a:t>
            </a:r>
            <a:r>
              <a:rPr lang="ru-RU" sz="1600" dirty="0" smtClean="0"/>
              <a:t> </a:t>
            </a:r>
            <a:r>
              <a:rPr lang="ru-RU" sz="1600" dirty="0" err="1" smtClean="0"/>
              <a:t>ландшафтық</a:t>
            </a:r>
            <a:r>
              <a:rPr lang="ru-RU" sz="1600" dirty="0" smtClean="0"/>
              <a:t> </a:t>
            </a:r>
            <a:r>
              <a:rPr lang="ru-RU" sz="1600" dirty="0" err="1" smtClean="0"/>
              <a:t>жолақтар</a:t>
            </a:r>
            <a:r>
              <a:rPr lang="ru-RU" sz="1600" dirty="0" smtClean="0"/>
              <a:t>;</a:t>
            </a:r>
          </a:p>
          <a:p>
            <a:pPr eaLnBrk="1" hangingPunct="1"/>
            <a:r>
              <a:rPr lang="ru-RU" sz="1600" dirty="0" err="1" smtClean="0"/>
              <a:t>әртүрлі</a:t>
            </a:r>
            <a:r>
              <a:rPr lang="ru-RU" sz="1600" dirty="0" smtClean="0"/>
              <a:t> </a:t>
            </a:r>
            <a:r>
              <a:rPr lang="ru-RU" sz="1600" dirty="0" err="1" smtClean="0"/>
              <a:t>жоспарлау</a:t>
            </a:r>
            <a:r>
              <a:rPr lang="ru-RU" sz="1600" dirty="0" smtClean="0"/>
              <a:t> </a:t>
            </a:r>
            <a:r>
              <a:rPr lang="ru-RU" sz="1600" dirty="0" err="1" smtClean="0"/>
              <a:t>әдістерін</a:t>
            </a:r>
            <a:r>
              <a:rPr lang="ru-RU" sz="1600" dirty="0" smtClean="0"/>
              <a:t> </a:t>
            </a:r>
            <a:r>
              <a:rPr lang="ru-RU" sz="1600" dirty="0" err="1" smtClean="0"/>
              <a:t>қолдану</a:t>
            </a:r>
            <a:r>
              <a:rPr lang="ru-RU" sz="1600" dirty="0" smtClean="0"/>
              <a:t>, </a:t>
            </a:r>
            <a:r>
              <a:rPr lang="ru-RU" sz="1600" dirty="0" err="1" smtClean="0"/>
              <a:t>ықшам</a:t>
            </a:r>
            <a:r>
              <a:rPr lang="ru-RU" sz="1600" dirty="0" smtClean="0"/>
              <a:t> </a:t>
            </a:r>
            <a:r>
              <a:rPr lang="ru-RU" sz="1600" dirty="0" err="1" smtClean="0"/>
              <a:t>аудандарды</a:t>
            </a:r>
            <a:r>
              <a:rPr lang="ru-RU" sz="1600" dirty="0" smtClean="0"/>
              <a:t> </a:t>
            </a:r>
            <a:r>
              <a:rPr lang="ru-RU" sz="1600" dirty="0" err="1" smtClean="0"/>
              <a:t>тиімді</a:t>
            </a:r>
            <a:r>
              <a:rPr lang="ru-RU" sz="1600" dirty="0" smtClean="0"/>
              <a:t> </a:t>
            </a:r>
            <a:r>
              <a:rPr lang="ru-RU" sz="1600" dirty="0" err="1" smtClean="0"/>
              <a:t>бөлу</a:t>
            </a:r>
            <a:r>
              <a:rPr lang="ru-RU" sz="1600" dirty="0" smtClean="0"/>
              <a:t>.</a:t>
            </a:r>
          </a:p>
          <a:p>
            <a:pPr eaLnBrk="1" hangingPunct="1"/>
            <a:r>
              <a:rPr lang="ru-RU" sz="1600" dirty="0" err="1" smtClean="0"/>
              <a:t>Бұдан</a:t>
            </a:r>
            <a:r>
              <a:rPr lang="ru-RU" sz="1600" dirty="0" smtClean="0"/>
              <a:t> </a:t>
            </a:r>
            <a:r>
              <a:rPr lang="ru-RU" sz="1600" dirty="0" err="1" smtClean="0"/>
              <a:t>басқа</a:t>
            </a:r>
            <a:r>
              <a:rPr lang="ru-RU" sz="1600" dirty="0" smtClean="0"/>
              <a:t>, </a:t>
            </a:r>
            <a:r>
              <a:rPr lang="ru-RU" sz="1600" dirty="0" err="1" smtClean="0"/>
              <a:t>қала</a:t>
            </a:r>
            <a:r>
              <a:rPr lang="ru-RU" sz="1600" dirty="0" smtClean="0"/>
              <a:t> </a:t>
            </a:r>
            <a:r>
              <a:rPr lang="ru-RU" sz="1600" dirty="0" err="1" smtClean="0"/>
              <a:t>құрылысы</a:t>
            </a:r>
            <a:r>
              <a:rPr lang="ru-RU" sz="1600" dirty="0" smtClean="0"/>
              <a:t> </a:t>
            </a:r>
            <a:r>
              <a:rPr lang="ru-RU" sz="1600" dirty="0" err="1" smtClean="0"/>
              <a:t>бойынша</a:t>
            </a:r>
            <a:r>
              <a:rPr lang="ru-RU" sz="1600" dirty="0" smtClean="0"/>
              <a:t> </a:t>
            </a:r>
            <a:r>
              <a:rPr lang="ru-RU" sz="1600" dirty="0" err="1" smtClean="0"/>
              <a:t>іс-шаралар</a:t>
            </a:r>
            <a:r>
              <a:rPr lang="ru-RU" sz="1600" dirty="0" smtClean="0"/>
              <a:t> - </a:t>
            </a:r>
            <a:r>
              <a:rPr lang="ru-RU" sz="1600" dirty="0" err="1" smtClean="0"/>
              <a:t>басты</a:t>
            </a:r>
            <a:r>
              <a:rPr lang="ru-RU" sz="1600" dirty="0" smtClean="0"/>
              <a:t> </a:t>
            </a:r>
            <a:r>
              <a:rPr lang="ru-RU" sz="1600" dirty="0" err="1" smtClean="0"/>
              <a:t>көшелерді</a:t>
            </a:r>
            <a:r>
              <a:rPr lang="ru-RU" sz="1600" dirty="0" smtClean="0"/>
              <a:t> </a:t>
            </a:r>
            <a:r>
              <a:rPr lang="ru-RU" sz="1600" dirty="0" err="1" smtClean="0"/>
              <a:t>ұтымды</a:t>
            </a:r>
            <a:r>
              <a:rPr lang="ru-RU" sz="1600" dirty="0" smtClean="0"/>
              <a:t> салу, </a:t>
            </a:r>
            <a:r>
              <a:rPr lang="ru-RU" sz="1600" dirty="0" err="1" smtClean="0"/>
              <a:t>ықшам</a:t>
            </a:r>
            <a:r>
              <a:rPr lang="ru-RU" sz="1600" dirty="0" smtClean="0"/>
              <a:t> </a:t>
            </a:r>
            <a:r>
              <a:rPr lang="ru-RU" sz="1600" dirty="0" err="1" smtClean="0"/>
              <a:t>аудандардың</a:t>
            </a:r>
            <a:r>
              <a:rPr lang="ru-RU" sz="1600" dirty="0" smtClean="0"/>
              <a:t> </a:t>
            </a:r>
            <a:r>
              <a:rPr lang="ru-RU" sz="1600" dirty="0" err="1" smtClean="0"/>
              <a:t>аумағын</a:t>
            </a:r>
            <a:r>
              <a:rPr lang="ru-RU" sz="1600" dirty="0" smtClean="0"/>
              <a:t> </a:t>
            </a:r>
            <a:r>
              <a:rPr lang="ru-RU" sz="1600" dirty="0" err="1" smtClean="0"/>
              <a:t>максималды</a:t>
            </a:r>
            <a:r>
              <a:rPr lang="ru-RU" sz="1600" dirty="0" smtClean="0"/>
              <a:t> </a:t>
            </a:r>
            <a:r>
              <a:rPr lang="ru-RU" sz="1600" dirty="0" err="1" smtClean="0"/>
              <a:t>көгалдандыру</a:t>
            </a:r>
            <a:r>
              <a:rPr lang="ru-RU" sz="1600" dirty="0" smtClean="0"/>
              <a:t> </a:t>
            </a:r>
            <a:r>
              <a:rPr lang="ru-RU" sz="1600" dirty="0" err="1" smtClean="0"/>
              <a:t>және</a:t>
            </a:r>
            <a:r>
              <a:rPr lang="ru-RU" sz="1600" dirty="0" smtClean="0"/>
              <a:t> </a:t>
            </a:r>
            <a:r>
              <a:rPr lang="ru-RU" sz="1600" dirty="0" err="1" smtClean="0"/>
              <a:t>жолдарды</a:t>
            </a:r>
            <a:r>
              <a:rPr lang="ru-RU" sz="1600" dirty="0" smtClean="0"/>
              <a:t> </a:t>
            </a:r>
            <a:r>
              <a:rPr lang="ru-RU" sz="1600" dirty="0" err="1" smtClean="0"/>
              <a:t>бөлу</a:t>
            </a:r>
            <a:r>
              <a:rPr lang="ru-RU" sz="1600" dirty="0" smtClean="0"/>
              <a:t>, </a:t>
            </a:r>
            <a:r>
              <a:rPr lang="ru-RU" sz="1600" dirty="0" err="1" smtClean="0"/>
              <a:t>жерді</a:t>
            </a:r>
            <a:r>
              <a:rPr lang="ru-RU" sz="1600" dirty="0" smtClean="0"/>
              <a:t> </a:t>
            </a:r>
            <a:r>
              <a:rPr lang="ru-RU" sz="1600" dirty="0" err="1" smtClean="0"/>
              <a:t>пайдалану</a:t>
            </a:r>
            <a:r>
              <a:rPr lang="ru-RU" sz="1600" dirty="0" smtClean="0"/>
              <a:t> </a:t>
            </a:r>
            <a:r>
              <a:rPr lang="ru-RU" sz="1600" dirty="0" err="1" smtClean="0"/>
              <a:t>және</a:t>
            </a:r>
            <a:r>
              <a:rPr lang="ru-RU" sz="1600" dirty="0" smtClean="0"/>
              <a:t> </a:t>
            </a:r>
            <a:r>
              <a:rPr lang="ru-RU" sz="1600" dirty="0" err="1" smtClean="0"/>
              <a:t>т.б</a:t>
            </a:r>
            <a:r>
              <a:rPr lang="ru-RU" sz="1600" dirty="0" smtClean="0"/>
              <a:t>.</a:t>
            </a:r>
          </a:p>
          <a:p>
            <a:pPr eaLnBrk="1" hangingPunct="1"/>
            <a:endParaRPr lang="ru-RU" sz="1600" dirty="0" smtClean="0"/>
          </a:p>
          <a:p>
            <a:pPr eaLnBrk="1" hangingPunct="1"/>
            <a:endParaRPr lang="ru-RU" sz="1600" dirty="0" smtClean="0"/>
          </a:p>
        </p:txBody>
      </p:sp>
      <p:pic>
        <p:nvPicPr>
          <p:cNvPr id="7" name="Picture 2" descr="D:\Мои документы\Мои рисунки\iCADVM5R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912836" y="1604730"/>
            <a:ext cx="3357562" cy="2571750"/>
          </a:xfrm>
          <a:prstGeom prst="rect">
            <a:avLst/>
          </a:prstGeom>
        </p:spPr>
      </p:pic>
      <p:pic>
        <p:nvPicPr>
          <p:cNvPr id="8" name="Picture 3" descr="D:\Мои документы\Мои рисунки\iCAR8RX7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4273" y="4286250"/>
            <a:ext cx="3286125"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116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Халықты</a:t>
            </a:r>
            <a:r>
              <a:rPr lang="ru-RU" dirty="0"/>
              <a:t> </a:t>
            </a:r>
            <a:r>
              <a:rPr lang="ru-RU" dirty="0" err="1"/>
              <a:t>әлеуметтік</a:t>
            </a:r>
            <a:r>
              <a:rPr lang="ru-RU" dirty="0"/>
              <a:t> </a:t>
            </a:r>
            <a:r>
              <a:rPr lang="ru-RU" dirty="0" err="1"/>
              <a:t>зерттеу</a:t>
            </a:r>
            <a:r>
              <a:rPr lang="ru-RU" dirty="0"/>
              <a:t>:</a:t>
            </a:r>
          </a:p>
        </p:txBody>
      </p:sp>
      <p:sp>
        <p:nvSpPr>
          <p:cNvPr id="3" name="Объект 2"/>
          <p:cNvSpPr>
            <a:spLocks noGrp="1"/>
          </p:cNvSpPr>
          <p:nvPr>
            <p:ph idx="1"/>
          </p:nvPr>
        </p:nvSpPr>
        <p:spPr/>
        <p:txBody>
          <a:bodyPr>
            <a:normAutofit/>
          </a:bodyPr>
          <a:lstStyle/>
          <a:p>
            <a:pPr marL="0" indent="0">
              <a:buNone/>
            </a:pPr>
            <a:r>
              <a:rPr lang="ru-RU" sz="2400" dirty="0" err="1"/>
              <a:t>Халықты</a:t>
            </a:r>
            <a:r>
              <a:rPr lang="ru-RU" sz="2400" dirty="0"/>
              <a:t> </a:t>
            </a:r>
            <a:r>
              <a:rPr lang="ru-RU" sz="2400" dirty="0" err="1"/>
              <a:t>социологиялық</a:t>
            </a:r>
            <a:r>
              <a:rPr lang="ru-RU" sz="2400" dirty="0"/>
              <a:t> </a:t>
            </a:r>
            <a:r>
              <a:rPr lang="ru-RU" sz="2400" dirty="0" err="1"/>
              <a:t>зерттеу</a:t>
            </a:r>
            <a:r>
              <a:rPr lang="ru-RU" sz="2400" dirty="0"/>
              <a:t> 3 </a:t>
            </a:r>
            <a:r>
              <a:rPr lang="ru-RU" sz="2400" dirty="0" err="1"/>
              <a:t>мәселе</a:t>
            </a:r>
            <a:r>
              <a:rPr lang="ru-RU" sz="2400" dirty="0"/>
              <a:t> </a:t>
            </a:r>
            <a:r>
              <a:rPr lang="ru-RU" sz="2400" dirty="0" err="1"/>
              <a:t>бойынша</a:t>
            </a:r>
            <a:r>
              <a:rPr lang="ru-RU" sz="2400" dirty="0"/>
              <a:t> </a:t>
            </a:r>
            <a:r>
              <a:rPr lang="ru-RU" sz="2400" dirty="0" err="1"/>
              <a:t>жүргізілді</a:t>
            </a:r>
            <a:r>
              <a:rPr lang="ru-RU" sz="2400" dirty="0" smtClean="0"/>
              <a:t>:</a:t>
            </a:r>
          </a:p>
          <a:p>
            <a:pPr marL="0" indent="0">
              <a:buNone/>
            </a:pPr>
            <a:r>
              <a:rPr lang="ru-RU" sz="2400" dirty="0"/>
              <a:t>1. </a:t>
            </a:r>
            <a:r>
              <a:rPr lang="ru-RU" sz="2400" dirty="0" err="1"/>
              <a:t>Сіз</a:t>
            </a:r>
            <a:r>
              <a:rPr lang="ru-RU" sz="2400" dirty="0"/>
              <a:t> </a:t>
            </a:r>
            <a:r>
              <a:rPr lang="ru-RU" sz="2400" dirty="0" err="1"/>
              <a:t>қандай</a:t>
            </a:r>
            <a:r>
              <a:rPr lang="ru-RU" sz="2400" dirty="0"/>
              <a:t> </a:t>
            </a:r>
            <a:r>
              <a:rPr lang="ru-RU" sz="2400" dirty="0" err="1"/>
              <a:t>көлікте</a:t>
            </a:r>
            <a:r>
              <a:rPr lang="ru-RU" sz="2400" dirty="0"/>
              <a:t> </a:t>
            </a:r>
            <a:r>
              <a:rPr lang="ru-RU" sz="2400" dirty="0" err="1" smtClean="0"/>
              <a:t>жүресіз</a:t>
            </a:r>
            <a:r>
              <a:rPr lang="ru-RU" sz="2400" dirty="0" smtClean="0"/>
              <a:t>?</a:t>
            </a:r>
            <a:endParaRPr lang="ru-RU" sz="2400" dirty="0"/>
          </a:p>
          <a:p>
            <a:pPr marL="0" indent="0">
              <a:buNone/>
            </a:pPr>
            <a:r>
              <a:rPr lang="ru-RU" sz="2400" dirty="0"/>
              <a:t>  2. Машина </a:t>
            </a:r>
            <a:r>
              <a:rPr lang="ru-RU" sz="2400" dirty="0" err="1"/>
              <a:t>қоршаған</a:t>
            </a:r>
            <a:r>
              <a:rPr lang="ru-RU" sz="2400" dirty="0"/>
              <a:t> </a:t>
            </a:r>
            <a:r>
              <a:rPr lang="ru-RU" sz="2400" dirty="0" err="1"/>
              <a:t>ортаға</a:t>
            </a:r>
            <a:r>
              <a:rPr lang="ru-RU" sz="2400" dirty="0"/>
              <a:t> </a:t>
            </a:r>
            <a:r>
              <a:rPr lang="ru-RU" sz="2400" dirty="0" err="1"/>
              <a:t>және</a:t>
            </a:r>
            <a:r>
              <a:rPr lang="ru-RU" sz="2400" dirty="0"/>
              <a:t> </a:t>
            </a:r>
            <a:r>
              <a:rPr lang="ru-RU" sz="2400" dirty="0" err="1"/>
              <a:t>денсаулығымызға</a:t>
            </a:r>
            <a:r>
              <a:rPr lang="ru-RU" sz="2400" dirty="0"/>
              <a:t> </a:t>
            </a:r>
            <a:r>
              <a:rPr lang="ru-RU" sz="2400" dirty="0" err="1"/>
              <a:t>әсер</a:t>
            </a:r>
            <a:r>
              <a:rPr lang="ru-RU" sz="2400" dirty="0"/>
              <a:t> </a:t>
            </a:r>
            <a:r>
              <a:rPr lang="ru-RU" sz="2400" dirty="0" err="1"/>
              <a:t>ете</a:t>
            </a:r>
            <a:r>
              <a:rPr lang="ru-RU" sz="2400" dirty="0"/>
              <a:t> </a:t>
            </a:r>
            <a:r>
              <a:rPr lang="ru-RU" sz="2400" dirty="0" err="1"/>
              <a:t>ме</a:t>
            </a:r>
            <a:r>
              <a:rPr lang="ru-RU" sz="2400" dirty="0"/>
              <a:t>?</a:t>
            </a:r>
          </a:p>
          <a:p>
            <a:pPr marL="0" indent="0">
              <a:buNone/>
            </a:pPr>
            <a:r>
              <a:rPr lang="ru-RU" sz="2400" dirty="0"/>
              <a:t>  3. </a:t>
            </a:r>
            <a:r>
              <a:rPr lang="ru-RU" sz="2400" dirty="0" err="1"/>
              <a:t>Көлікпен</a:t>
            </a:r>
            <a:r>
              <a:rPr lang="ru-RU" sz="2400" dirty="0"/>
              <a:t> </a:t>
            </a:r>
            <a:r>
              <a:rPr lang="ru-RU" sz="2400" dirty="0" err="1"/>
              <a:t>байланысты</a:t>
            </a:r>
            <a:r>
              <a:rPr lang="ru-RU" sz="2400" dirty="0"/>
              <a:t> </a:t>
            </a:r>
            <a:r>
              <a:rPr lang="ru-RU" sz="2400" dirty="0" err="1"/>
              <a:t>экологиялық</a:t>
            </a:r>
            <a:r>
              <a:rPr lang="ru-RU" sz="2400" dirty="0"/>
              <a:t> проблема </a:t>
            </a:r>
            <a:r>
              <a:rPr lang="ru-RU" sz="2400" dirty="0" err="1"/>
              <a:t>бізді</a:t>
            </a:r>
            <a:r>
              <a:rPr lang="ru-RU" sz="2400" dirty="0"/>
              <a:t> </a:t>
            </a:r>
            <a:r>
              <a:rPr lang="ru-RU" sz="2400" dirty="0" err="1"/>
              <a:t>айналып</a:t>
            </a:r>
            <a:r>
              <a:rPr lang="ru-RU" sz="2400" dirty="0"/>
              <a:t> </a:t>
            </a:r>
            <a:r>
              <a:rPr lang="ru-RU" sz="2400" dirty="0" err="1"/>
              <a:t>өтуді</a:t>
            </a:r>
            <a:r>
              <a:rPr lang="ru-RU" sz="2400" dirty="0"/>
              <a:t> </a:t>
            </a:r>
            <a:r>
              <a:rPr lang="ru-RU" sz="2400" dirty="0" err="1"/>
              <a:t>қамтамасыз</a:t>
            </a:r>
            <a:r>
              <a:rPr lang="ru-RU" sz="2400" dirty="0"/>
              <a:t> </a:t>
            </a:r>
            <a:r>
              <a:rPr lang="ru-RU" sz="2400" dirty="0" err="1"/>
              <a:t>ету</a:t>
            </a:r>
            <a:r>
              <a:rPr lang="ru-RU" sz="2400" dirty="0"/>
              <a:t> </a:t>
            </a:r>
            <a:r>
              <a:rPr lang="ru-RU" sz="2400" dirty="0" err="1"/>
              <a:t>үшін</a:t>
            </a:r>
            <a:r>
              <a:rPr lang="ru-RU" sz="2400" dirty="0"/>
              <a:t> не </a:t>
            </a:r>
            <a:r>
              <a:rPr lang="ru-RU" sz="2400" dirty="0" err="1"/>
              <a:t>істеу</a:t>
            </a:r>
            <a:r>
              <a:rPr lang="ru-RU" sz="2400" dirty="0"/>
              <a:t> </a:t>
            </a:r>
            <a:r>
              <a:rPr lang="ru-RU" sz="2400" dirty="0" err="1"/>
              <a:t>керек</a:t>
            </a:r>
            <a:r>
              <a:rPr lang="ru-RU" sz="2400" dirty="0"/>
              <a:t>?</a:t>
            </a:r>
          </a:p>
        </p:txBody>
      </p:sp>
    </p:spTree>
    <p:extLst>
      <p:ext uri="{BB962C8B-B14F-4D97-AF65-F5344CB8AC3E}">
        <p14:creationId xmlns:p14="http://schemas.microsoft.com/office/powerpoint/2010/main" val="259606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Қорытындыға</a:t>
            </a:r>
            <a:r>
              <a:rPr lang="ru-RU" dirty="0" smtClean="0"/>
              <a:t> </a:t>
            </a:r>
            <a:r>
              <a:rPr lang="ru-RU" dirty="0" err="1" smtClean="0"/>
              <a:t>келгенде</a:t>
            </a:r>
            <a:r>
              <a:rPr lang="ru-RU" dirty="0" smtClean="0"/>
              <a:t> </a:t>
            </a:r>
            <a:endParaRPr lang="ru-RU" dirty="0"/>
          </a:p>
        </p:txBody>
      </p:sp>
      <p:sp>
        <p:nvSpPr>
          <p:cNvPr id="3" name="Объект 2"/>
          <p:cNvSpPr>
            <a:spLocks noGrp="1"/>
          </p:cNvSpPr>
          <p:nvPr>
            <p:ph idx="1"/>
          </p:nvPr>
        </p:nvSpPr>
        <p:spPr/>
        <p:txBody>
          <a:bodyPr>
            <a:normAutofit fontScale="92500" lnSpcReduction="10000"/>
          </a:bodyPr>
          <a:lstStyle/>
          <a:p>
            <a:r>
              <a:rPr lang="ru-RU" dirty="0" err="1"/>
              <a:t>Халықтың</a:t>
            </a:r>
            <a:r>
              <a:rPr lang="ru-RU" dirty="0"/>
              <a:t> </a:t>
            </a:r>
            <a:r>
              <a:rPr lang="ru-RU" dirty="0" err="1"/>
              <a:t>негізгі</a:t>
            </a:r>
            <a:r>
              <a:rPr lang="ru-RU" dirty="0"/>
              <a:t> </a:t>
            </a:r>
            <a:r>
              <a:rPr lang="ru-RU" dirty="0" err="1"/>
              <a:t>бөлігі</a:t>
            </a:r>
            <a:r>
              <a:rPr lang="ru-RU" dirty="0"/>
              <a:t> </a:t>
            </a:r>
            <a:r>
              <a:rPr lang="ru-RU" dirty="0" err="1"/>
              <a:t>тасымалдау</a:t>
            </a:r>
            <a:r>
              <a:rPr lang="ru-RU" dirty="0"/>
              <a:t> </a:t>
            </a:r>
            <a:r>
              <a:rPr lang="ru-RU" dirty="0" err="1"/>
              <a:t>үшін</a:t>
            </a:r>
            <a:r>
              <a:rPr lang="ru-RU" dirty="0"/>
              <a:t> </a:t>
            </a:r>
            <a:r>
              <a:rPr lang="ru-RU" dirty="0" err="1"/>
              <a:t>қоғамдық</a:t>
            </a:r>
            <a:r>
              <a:rPr lang="ru-RU" dirty="0"/>
              <a:t> </a:t>
            </a:r>
            <a:r>
              <a:rPr lang="ru-RU" dirty="0" err="1"/>
              <a:t>көлікті</a:t>
            </a:r>
            <a:r>
              <a:rPr lang="ru-RU" dirty="0"/>
              <a:t> </a:t>
            </a:r>
            <a:r>
              <a:rPr lang="ru-RU" dirty="0" err="1"/>
              <a:t>пайдаланады</a:t>
            </a:r>
            <a:r>
              <a:rPr lang="ru-RU" dirty="0"/>
              <a:t>, </a:t>
            </a:r>
            <a:r>
              <a:rPr lang="ru-RU" dirty="0" err="1"/>
              <a:t>бірақ</a:t>
            </a:r>
            <a:r>
              <a:rPr lang="ru-RU" dirty="0"/>
              <a:t> </a:t>
            </a:r>
            <a:r>
              <a:rPr lang="ru-RU" dirty="0" err="1"/>
              <a:t>әрбір</a:t>
            </a:r>
            <a:r>
              <a:rPr lang="ru-RU" dirty="0"/>
              <a:t> </a:t>
            </a:r>
            <a:r>
              <a:rPr lang="ru-RU" dirty="0" err="1"/>
              <a:t>екінші</a:t>
            </a:r>
            <a:r>
              <a:rPr lang="ru-RU" dirty="0"/>
              <a:t> </a:t>
            </a:r>
            <a:r>
              <a:rPr lang="ru-RU" dirty="0" err="1"/>
              <a:t>отбасында</a:t>
            </a:r>
            <a:r>
              <a:rPr lang="ru-RU" dirty="0"/>
              <a:t> машина бар. </a:t>
            </a:r>
            <a:r>
              <a:rPr lang="ru-RU" dirty="0" err="1"/>
              <a:t>Машиналар</a:t>
            </a:r>
            <a:r>
              <a:rPr lang="ru-RU" dirty="0"/>
              <a:t> </a:t>
            </a:r>
            <a:r>
              <a:rPr lang="ru-RU" dirty="0" err="1"/>
              <a:t>көбінесе</a:t>
            </a:r>
            <a:r>
              <a:rPr lang="ru-RU" dirty="0"/>
              <a:t> ер </a:t>
            </a:r>
            <a:r>
              <a:rPr lang="ru-RU" dirty="0" err="1"/>
              <a:t>адамдарға</a:t>
            </a:r>
            <a:r>
              <a:rPr lang="ru-RU" dirty="0"/>
              <a:t> </a:t>
            </a:r>
            <a:r>
              <a:rPr lang="ru-RU" dirty="0" err="1"/>
              <a:t>жұмысқа</a:t>
            </a:r>
            <a:r>
              <a:rPr lang="ru-RU" dirty="0"/>
              <a:t> </a:t>
            </a:r>
            <a:r>
              <a:rPr lang="ru-RU" dirty="0" err="1" smtClean="0"/>
              <a:t>жетуге</a:t>
            </a:r>
            <a:r>
              <a:rPr lang="ru-RU" dirty="0" smtClean="0"/>
              <a:t> </a:t>
            </a:r>
            <a:r>
              <a:rPr lang="ru-RU" dirty="0" err="1" smtClean="0"/>
              <a:t>көмектеседі</a:t>
            </a:r>
            <a:r>
              <a:rPr lang="ru-RU" dirty="0" smtClean="0"/>
              <a:t>.</a:t>
            </a:r>
            <a:endParaRPr lang="ru-RU" dirty="0"/>
          </a:p>
          <a:p>
            <a:pPr fontAlgn="base"/>
            <a:r>
              <a:rPr lang="ru-RU" dirty="0" err="1"/>
              <a:t>Отандық</a:t>
            </a:r>
            <a:r>
              <a:rPr lang="ru-RU" dirty="0"/>
              <a:t> </a:t>
            </a:r>
            <a:r>
              <a:rPr lang="ru-RU" dirty="0" err="1"/>
              <a:t>автомобильдердің</a:t>
            </a:r>
            <a:r>
              <a:rPr lang="ru-RU" dirty="0"/>
              <a:t> </a:t>
            </a:r>
            <a:r>
              <a:rPr lang="ru-RU" dirty="0" err="1"/>
              <a:t>ең</a:t>
            </a:r>
            <a:r>
              <a:rPr lang="ru-RU" dirty="0"/>
              <a:t> </a:t>
            </a:r>
            <a:r>
              <a:rPr lang="ru-RU" dirty="0" err="1"/>
              <a:t>танымал</a:t>
            </a:r>
            <a:r>
              <a:rPr lang="ru-RU" dirty="0"/>
              <a:t> </a:t>
            </a:r>
            <a:r>
              <a:rPr lang="ru-RU" dirty="0" err="1"/>
              <a:t>бренді</a:t>
            </a:r>
            <a:r>
              <a:rPr lang="ru-RU" dirty="0"/>
              <a:t> </a:t>
            </a:r>
            <a:r>
              <a:rPr lang="ru-RU" dirty="0" smtClean="0"/>
              <a:t>– </a:t>
            </a:r>
            <a:r>
              <a:rPr lang="en-US" b="1" cap="all" dirty="0" smtClean="0"/>
              <a:t>CHEVROLET</a:t>
            </a:r>
            <a:r>
              <a:rPr lang="kk-KZ" b="1" cap="all" dirty="0" smtClean="0"/>
              <a:t>, </a:t>
            </a:r>
            <a:r>
              <a:rPr lang="en-US" b="1" cap="all" dirty="0" smtClean="0"/>
              <a:t>KIA</a:t>
            </a:r>
            <a:r>
              <a:rPr lang="kk-KZ" b="1" cap="all" dirty="0" smtClean="0"/>
              <a:t>,</a:t>
            </a:r>
            <a:r>
              <a:rPr lang="en-US" b="1" cap="all" dirty="0" smtClean="0"/>
              <a:t>SKODA</a:t>
            </a:r>
            <a:r>
              <a:rPr lang="kk-KZ" b="1" cap="all" dirty="0" smtClean="0"/>
              <a:t>, </a:t>
            </a:r>
            <a:r>
              <a:rPr lang="en-US" b="1" cap="all" dirty="0" smtClean="0"/>
              <a:t>LADA</a:t>
            </a:r>
            <a:r>
              <a:rPr lang="kk-KZ" b="1" cap="all" dirty="0"/>
              <a:t> </a:t>
            </a:r>
            <a:endParaRPr lang="ru-RU" dirty="0" smtClean="0"/>
          </a:p>
          <a:p>
            <a:pPr fontAlgn="base"/>
            <a:r>
              <a:rPr lang="ru-RU" dirty="0" err="1" smtClean="0"/>
              <a:t>Көптеген</a:t>
            </a:r>
            <a:r>
              <a:rPr lang="ru-RU" dirty="0" smtClean="0"/>
              <a:t> </a:t>
            </a:r>
            <a:r>
              <a:rPr lang="ru-RU" dirty="0" err="1"/>
              <a:t>отбасылар</a:t>
            </a:r>
            <a:r>
              <a:rPr lang="ru-RU" dirty="0"/>
              <a:t> </a:t>
            </a:r>
            <a:r>
              <a:rPr lang="ru-RU" dirty="0" err="1"/>
              <a:t>екі</a:t>
            </a:r>
            <a:r>
              <a:rPr lang="ru-RU" dirty="0"/>
              <a:t> </a:t>
            </a:r>
            <a:r>
              <a:rPr lang="ru-RU" dirty="0" err="1"/>
              <a:t>автокөлікке</a:t>
            </a:r>
            <a:r>
              <a:rPr lang="ru-RU" dirty="0"/>
              <a:t> </a:t>
            </a:r>
            <a:r>
              <a:rPr lang="ru-RU" dirty="0" err="1"/>
              <a:t>ие</a:t>
            </a:r>
            <a:r>
              <a:rPr lang="ru-RU" dirty="0"/>
              <a:t>. </a:t>
            </a:r>
            <a:r>
              <a:rPr lang="ru-RU" dirty="0" err="1"/>
              <a:t>Бірақ</a:t>
            </a:r>
            <a:r>
              <a:rPr lang="ru-RU" dirty="0"/>
              <a:t> </a:t>
            </a:r>
            <a:r>
              <a:rPr lang="ru-RU" dirty="0" err="1"/>
              <a:t>әр</a:t>
            </a:r>
            <a:r>
              <a:rPr lang="ru-RU" dirty="0"/>
              <a:t> </a:t>
            </a:r>
            <a:r>
              <a:rPr lang="ru-RU" dirty="0" err="1"/>
              <a:t>жыл</a:t>
            </a:r>
            <a:r>
              <a:rPr lang="ru-RU" dirty="0"/>
              <a:t> </a:t>
            </a:r>
            <a:r>
              <a:rPr lang="ru-RU" dirty="0" err="1"/>
              <a:t>сайын</a:t>
            </a:r>
            <a:r>
              <a:rPr lang="ru-RU" dirty="0"/>
              <a:t> </a:t>
            </a:r>
            <a:r>
              <a:rPr lang="ru-RU" dirty="0" err="1"/>
              <a:t>біздің</a:t>
            </a:r>
            <a:r>
              <a:rPr lang="ru-RU" dirty="0"/>
              <a:t> </a:t>
            </a:r>
            <a:r>
              <a:rPr lang="ru-RU" dirty="0" err="1"/>
              <a:t>ауылдың</a:t>
            </a:r>
            <a:r>
              <a:rPr lang="ru-RU" dirty="0"/>
              <a:t> </a:t>
            </a:r>
            <a:r>
              <a:rPr lang="ru-RU" dirty="0" err="1"/>
              <a:t>тұрғындары</a:t>
            </a:r>
            <a:r>
              <a:rPr lang="ru-RU" dirty="0"/>
              <a:t> </a:t>
            </a:r>
            <a:r>
              <a:rPr lang="ru-RU" dirty="0" err="1"/>
              <a:t>өсіп</a:t>
            </a:r>
            <a:r>
              <a:rPr lang="ru-RU" dirty="0"/>
              <a:t> </a:t>
            </a:r>
            <a:r>
              <a:rPr lang="ru-RU" dirty="0" err="1"/>
              <a:t>келе</a:t>
            </a:r>
            <a:r>
              <a:rPr lang="ru-RU" dirty="0"/>
              <a:t> </a:t>
            </a:r>
            <a:r>
              <a:rPr lang="ru-RU" dirty="0" err="1"/>
              <a:t>жатқанда</a:t>
            </a:r>
            <a:r>
              <a:rPr lang="ru-RU" dirty="0"/>
              <a:t>, машина саны </a:t>
            </a:r>
            <a:r>
              <a:rPr lang="ru-RU" dirty="0" err="1"/>
              <a:t>артады</a:t>
            </a:r>
            <a:r>
              <a:rPr lang="ru-RU" dirty="0"/>
              <a:t>.</a:t>
            </a:r>
          </a:p>
          <a:p>
            <a:r>
              <a:rPr lang="ru-RU" dirty="0" err="1"/>
              <a:t>Әсіресе</a:t>
            </a:r>
            <a:r>
              <a:rPr lang="ru-RU" dirty="0"/>
              <a:t>, </a:t>
            </a:r>
            <a:r>
              <a:rPr lang="ru-RU" dirty="0" err="1"/>
              <a:t>жазда</a:t>
            </a:r>
            <a:r>
              <a:rPr lang="ru-RU" dirty="0"/>
              <a:t> </a:t>
            </a:r>
            <a:r>
              <a:rPr lang="ru-RU" dirty="0" err="1"/>
              <a:t>көлік</a:t>
            </a:r>
            <a:r>
              <a:rPr lang="ru-RU" dirty="0"/>
              <a:t> </a:t>
            </a:r>
            <a:r>
              <a:rPr lang="ru-RU" dirty="0" err="1"/>
              <a:t>ағыны</a:t>
            </a:r>
            <a:r>
              <a:rPr lang="ru-RU" dirty="0"/>
              <a:t> </a:t>
            </a:r>
            <a:r>
              <a:rPr lang="ru-RU" dirty="0" err="1"/>
              <a:t>артады</a:t>
            </a:r>
            <a:r>
              <a:rPr lang="ru-RU" dirty="0"/>
              <a:t>. </a:t>
            </a:r>
            <a:r>
              <a:rPr lang="ru-RU" dirty="0" err="1"/>
              <a:t>Бұл</a:t>
            </a:r>
            <a:r>
              <a:rPr lang="ru-RU" dirty="0"/>
              <a:t> </a:t>
            </a:r>
            <a:r>
              <a:rPr lang="ru-RU" dirty="0" err="1"/>
              <a:t>жазда</a:t>
            </a:r>
            <a:r>
              <a:rPr lang="ru-RU" dirty="0"/>
              <a:t> </a:t>
            </a:r>
            <a:r>
              <a:rPr lang="ru-RU" dirty="0" err="1"/>
              <a:t>демалуға</a:t>
            </a:r>
            <a:r>
              <a:rPr lang="ru-RU" dirty="0"/>
              <a:t> </a:t>
            </a:r>
            <a:r>
              <a:rPr lang="ru-RU" dirty="0" err="1"/>
              <a:t>арналған</a:t>
            </a:r>
            <a:r>
              <a:rPr lang="ru-RU" dirty="0"/>
              <a:t> </a:t>
            </a:r>
            <a:r>
              <a:rPr lang="ru-RU" dirty="0" err="1"/>
              <a:t>жазғы</a:t>
            </a:r>
            <a:r>
              <a:rPr lang="ru-RU" dirty="0"/>
              <a:t> </a:t>
            </a:r>
            <a:r>
              <a:rPr lang="ru-RU" dirty="0" err="1"/>
              <a:t>тұрғындар</a:t>
            </a:r>
            <a:r>
              <a:rPr lang="ru-RU" dirty="0"/>
              <a:t> мен </a:t>
            </a:r>
            <a:r>
              <a:rPr lang="ru-RU" dirty="0" err="1"/>
              <a:t>қонақтарға</a:t>
            </a:r>
            <a:r>
              <a:rPr lang="ru-RU" dirty="0"/>
              <a:t> </a:t>
            </a:r>
            <a:r>
              <a:rPr lang="ru-RU" dirty="0" err="1"/>
              <a:t>байланысты</a:t>
            </a:r>
            <a:r>
              <a:rPr lang="ru-RU" dirty="0"/>
              <a:t>. </a:t>
            </a:r>
            <a:r>
              <a:rPr lang="ru-RU" dirty="0" err="1"/>
              <a:t>Сонымен</a:t>
            </a:r>
            <a:r>
              <a:rPr lang="ru-RU" dirty="0"/>
              <a:t> </a:t>
            </a:r>
            <a:r>
              <a:rPr lang="ru-RU" dirty="0" err="1"/>
              <a:t>қатар</a:t>
            </a:r>
            <a:r>
              <a:rPr lang="ru-RU" dirty="0"/>
              <a:t>, </a:t>
            </a:r>
            <a:r>
              <a:rPr lang="ru-RU" dirty="0" err="1"/>
              <a:t>біздің</a:t>
            </a:r>
            <a:r>
              <a:rPr lang="ru-RU" dirty="0"/>
              <a:t> </a:t>
            </a:r>
            <a:r>
              <a:rPr lang="ru-RU" dirty="0" err="1"/>
              <a:t>ауылда</a:t>
            </a:r>
            <a:r>
              <a:rPr lang="ru-RU" dirty="0"/>
              <a:t> </a:t>
            </a:r>
            <a:r>
              <a:rPr lang="ru-RU" dirty="0" err="1"/>
              <a:t>сапасыз</a:t>
            </a:r>
            <a:r>
              <a:rPr lang="ru-RU" dirty="0"/>
              <a:t> </a:t>
            </a:r>
            <a:r>
              <a:rPr lang="ru-RU" dirty="0" err="1"/>
              <a:t>көшелерді</a:t>
            </a:r>
            <a:r>
              <a:rPr lang="ru-RU" dirty="0"/>
              <a:t> </a:t>
            </a:r>
            <a:r>
              <a:rPr lang="ru-RU" dirty="0" err="1"/>
              <a:t>тазалау</a:t>
            </a:r>
            <a:r>
              <a:rPr lang="ru-RU" dirty="0"/>
              <a:t>, </a:t>
            </a:r>
            <a:r>
              <a:rPr lang="ru-RU" dirty="0" err="1"/>
              <a:t>сапасыз</a:t>
            </a:r>
            <a:r>
              <a:rPr lang="ru-RU" dirty="0"/>
              <a:t> </a:t>
            </a:r>
            <a:r>
              <a:rPr lang="ru-RU" dirty="0" err="1"/>
              <a:t>отын</a:t>
            </a:r>
            <a:r>
              <a:rPr lang="ru-RU" dirty="0"/>
              <a:t> </a:t>
            </a:r>
            <a:r>
              <a:rPr lang="ru-RU" dirty="0" err="1"/>
              <a:t>және</a:t>
            </a:r>
            <a:r>
              <a:rPr lang="ru-RU" dirty="0"/>
              <a:t> </a:t>
            </a:r>
            <a:r>
              <a:rPr lang="ru-RU" dirty="0" err="1"/>
              <a:t>жолдарды</a:t>
            </a:r>
            <a:r>
              <a:rPr lang="ru-RU" dirty="0"/>
              <a:t> жабу </a:t>
            </a:r>
            <a:r>
              <a:rPr lang="ru-RU" dirty="0" err="1"/>
              <a:t>сияқты</a:t>
            </a:r>
            <a:r>
              <a:rPr lang="ru-RU" dirty="0"/>
              <a:t> </a:t>
            </a:r>
            <a:r>
              <a:rPr lang="ru-RU" dirty="0" err="1"/>
              <a:t>көлік</a:t>
            </a:r>
            <a:r>
              <a:rPr lang="ru-RU" dirty="0"/>
              <a:t> </a:t>
            </a:r>
            <a:r>
              <a:rPr lang="ru-RU" dirty="0" err="1"/>
              <a:t>экологиялық</a:t>
            </a:r>
            <a:r>
              <a:rPr lang="ru-RU" dirty="0"/>
              <a:t> </a:t>
            </a:r>
            <a:r>
              <a:rPr lang="ru-RU" dirty="0" err="1"/>
              <a:t>мәселе</a:t>
            </a:r>
            <a:r>
              <a:rPr lang="ru-RU" dirty="0"/>
              <a:t> де арта </a:t>
            </a:r>
            <a:r>
              <a:rPr lang="ru-RU" dirty="0" err="1"/>
              <a:t>түсуде</a:t>
            </a:r>
            <a:r>
              <a:rPr lang="ru-RU" dirty="0"/>
              <a:t>. </a:t>
            </a:r>
            <a:endParaRPr lang="ru-RU" dirty="0" smtClean="0"/>
          </a:p>
          <a:p>
            <a:r>
              <a:rPr lang="ru-RU" dirty="0" err="1" smtClean="0"/>
              <a:t>Тағы</a:t>
            </a:r>
            <a:r>
              <a:rPr lang="ru-RU" dirty="0" smtClean="0"/>
              <a:t> </a:t>
            </a:r>
            <a:r>
              <a:rPr lang="ru-RU" dirty="0" err="1"/>
              <a:t>бір</a:t>
            </a:r>
            <a:r>
              <a:rPr lang="ru-RU" dirty="0"/>
              <a:t> </a:t>
            </a:r>
            <a:r>
              <a:rPr lang="ru-RU" dirty="0" err="1"/>
              <a:t>маңызды</a:t>
            </a:r>
            <a:r>
              <a:rPr lang="ru-RU" dirty="0"/>
              <a:t> </a:t>
            </a:r>
            <a:r>
              <a:rPr lang="ru-RU" dirty="0" err="1"/>
              <a:t>мәселе</a:t>
            </a:r>
            <a:r>
              <a:rPr lang="ru-RU" dirty="0"/>
              <a:t> - </a:t>
            </a:r>
            <a:r>
              <a:rPr lang="ru-RU" dirty="0" err="1"/>
              <a:t>қоғамдық</a:t>
            </a:r>
            <a:r>
              <a:rPr lang="ru-RU" dirty="0"/>
              <a:t> </a:t>
            </a:r>
            <a:r>
              <a:rPr lang="ru-RU" dirty="0" err="1"/>
              <a:t>көліктің</a:t>
            </a:r>
            <a:r>
              <a:rPr lang="ru-RU" dirty="0"/>
              <a:t> </a:t>
            </a:r>
            <a:r>
              <a:rPr lang="ru-RU" dirty="0" err="1" smtClean="0"/>
              <a:t>сапасыздығы</a:t>
            </a:r>
            <a:r>
              <a:rPr lang="ru-RU" dirty="0" smtClean="0"/>
              <a:t>. </a:t>
            </a:r>
            <a:endParaRPr lang="ru-RU" dirty="0"/>
          </a:p>
        </p:txBody>
      </p:sp>
    </p:spTree>
    <p:extLst>
      <p:ext uri="{BB962C8B-B14F-4D97-AF65-F5344CB8AC3E}">
        <p14:creationId xmlns:p14="http://schemas.microsoft.com/office/powerpoint/2010/main" val="168194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713678"/>
            <a:ext cx="8761413" cy="1460810"/>
          </a:xfrm>
        </p:spPr>
        <p:txBody>
          <a:bodyPr>
            <a:prstTxWarp prst="textCanDown">
              <a:avLst/>
            </a:prstTxWarp>
          </a:bodyPr>
          <a:lstStyle/>
          <a:p>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Автомобиль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көлігінің</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адамдардың</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және</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қоршаған</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ортаға</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теріс</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әсер</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ету</a:t>
            </a:r>
            <a:r>
              <a:rPr lang="ru-RU"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ru-RU" b="1"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факторлары</a:t>
            </a:r>
            <a:endParaRPr lang="ru-RU" b="1"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4" name="Содержимое 2"/>
          <p:cNvSpPr>
            <a:spLocks noGrp="1"/>
          </p:cNvSpPr>
          <p:nvPr>
            <p:ph sz="half" idx="1"/>
          </p:nvPr>
        </p:nvSpPr>
        <p:spPr>
          <a:xfrm>
            <a:off x="3687419" y="2255720"/>
            <a:ext cx="4590015" cy="4525963"/>
          </a:xfrm>
        </p:spPr>
        <p:txBody>
          <a:bodyPr>
            <a:normAutofit lnSpcReduction="10000"/>
          </a:bodyPr>
          <a:lstStyle/>
          <a:p>
            <a:pPr marL="274320" indent="-274320" eaLnBrk="1" fontAlgn="auto" hangingPunct="1">
              <a:spcAft>
                <a:spcPts val="0"/>
              </a:spcAft>
              <a:buFont typeface="Wingdings 2"/>
              <a:buChar char=""/>
              <a:defRPr/>
            </a:pPr>
            <a:endParaRPr lang="ru-RU" dirty="0" smtClean="0"/>
          </a:p>
          <a:p>
            <a:pPr marL="514350" indent="-514350">
              <a:lnSpc>
                <a:spcPct val="120000"/>
              </a:lnSpc>
              <a:buFont typeface="+mj-lt"/>
              <a:buAutoNum type="arabicPeriod"/>
              <a:defRPr/>
            </a:pPr>
            <a:r>
              <a:rPr lang="ru-RU" sz="3100" dirty="0" err="1">
                <a:solidFill>
                  <a:srgbClr val="7030A0"/>
                </a:solidFill>
                <a:effectLst>
                  <a:outerShdw blurRad="38100" dist="38100" dir="2700000" algn="tl">
                    <a:srgbClr val="000000">
                      <a:alpha val="43137"/>
                    </a:srgbClr>
                  </a:outerShdw>
                </a:effectLst>
              </a:rPr>
              <a:t>Ауаның</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ластануы</a:t>
            </a:r>
            <a:r>
              <a:rPr lang="ru-RU" sz="3100" dirty="0">
                <a:solidFill>
                  <a:srgbClr val="7030A0"/>
                </a:solidFill>
                <a:effectLst>
                  <a:outerShdw blurRad="38100" dist="38100" dir="2700000" algn="tl">
                    <a:srgbClr val="000000">
                      <a:alpha val="43137"/>
                    </a:srgbClr>
                  </a:outerShdw>
                </a:effectLst>
              </a:rPr>
              <a:t>;</a:t>
            </a:r>
          </a:p>
          <a:p>
            <a:pPr marL="514350" indent="-514350">
              <a:lnSpc>
                <a:spcPct val="120000"/>
              </a:lnSpc>
              <a:buFont typeface="+mj-lt"/>
              <a:buAutoNum type="arabicPeriod"/>
              <a:defRPr/>
            </a:pPr>
            <a:r>
              <a:rPr lang="ru-RU" sz="3100" dirty="0">
                <a:solidFill>
                  <a:srgbClr val="7030A0"/>
                </a:solidFill>
                <a:effectLst>
                  <a:outerShdw blurRad="38100" dist="38100" dir="2700000" algn="tl">
                    <a:srgbClr val="000000">
                      <a:alpha val="43137"/>
                    </a:srgbClr>
                  </a:outerShdw>
                </a:effectLst>
              </a:rPr>
              <a:t>Шу </a:t>
            </a:r>
            <a:r>
              <a:rPr lang="ru-RU" sz="3100" dirty="0" err="1">
                <a:solidFill>
                  <a:srgbClr val="7030A0"/>
                </a:solidFill>
                <a:effectLst>
                  <a:outerShdw blurRad="38100" dist="38100" dir="2700000" algn="tl">
                    <a:srgbClr val="000000">
                      <a:alpha val="43137"/>
                    </a:srgbClr>
                  </a:outerShdw>
                </a:effectLst>
              </a:rPr>
              <a:t>және</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діріл</a:t>
            </a:r>
            <a:r>
              <a:rPr lang="ru-RU" sz="3100" dirty="0">
                <a:solidFill>
                  <a:srgbClr val="7030A0"/>
                </a:solidFill>
                <a:effectLst>
                  <a:outerShdw blurRad="38100" dist="38100" dir="2700000" algn="tl">
                    <a:srgbClr val="000000">
                      <a:alpha val="43137"/>
                    </a:srgbClr>
                  </a:outerShdw>
                </a:effectLst>
              </a:rPr>
              <a:t>;</a:t>
            </a:r>
          </a:p>
          <a:p>
            <a:pPr marL="514350" indent="-514350">
              <a:lnSpc>
                <a:spcPct val="120000"/>
              </a:lnSpc>
              <a:buFont typeface="+mj-lt"/>
              <a:buAutoNum type="arabicPeriod"/>
              <a:defRPr/>
            </a:pPr>
            <a:r>
              <a:rPr lang="ru-RU" sz="3100" dirty="0" err="1">
                <a:solidFill>
                  <a:srgbClr val="7030A0"/>
                </a:solidFill>
                <a:effectLst>
                  <a:outerShdw blurRad="38100" dist="38100" dir="2700000" algn="tl">
                    <a:srgbClr val="000000">
                      <a:alpha val="43137"/>
                    </a:srgbClr>
                  </a:outerShdw>
                </a:effectLst>
              </a:rPr>
              <a:t>Жылуды</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босату</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энергияны</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тарату</a:t>
            </a:r>
            <a:r>
              <a:rPr lang="ru-RU" sz="3100" dirty="0">
                <a:solidFill>
                  <a:srgbClr val="7030A0"/>
                </a:solidFill>
                <a:effectLst>
                  <a:outerShdw blurRad="38100" dist="38100" dir="2700000" algn="tl">
                    <a:srgbClr val="000000">
                      <a:alpha val="43137"/>
                    </a:srgbClr>
                  </a:outerShdw>
                </a:effectLst>
              </a:rPr>
              <a:t>).</a:t>
            </a:r>
          </a:p>
          <a:p>
            <a:pPr marL="514350" indent="-514350">
              <a:lnSpc>
                <a:spcPct val="120000"/>
              </a:lnSpc>
              <a:buFont typeface="+mj-lt"/>
              <a:buAutoNum type="arabicPeriod"/>
              <a:defRPr/>
            </a:pPr>
            <a:r>
              <a:rPr lang="ru-RU" sz="3100" dirty="0" err="1">
                <a:solidFill>
                  <a:srgbClr val="7030A0"/>
                </a:solidFill>
                <a:effectLst>
                  <a:outerShdw blurRad="38100" dist="38100" dir="2700000" algn="tl">
                    <a:srgbClr val="000000">
                      <a:alpha val="43137"/>
                    </a:srgbClr>
                  </a:outerShdw>
                </a:effectLst>
              </a:rPr>
              <a:t>Қоршаған</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ортаның</a:t>
            </a:r>
            <a:r>
              <a:rPr lang="ru-RU" sz="3100" dirty="0">
                <a:solidFill>
                  <a:srgbClr val="7030A0"/>
                </a:solidFill>
                <a:effectLst>
                  <a:outerShdw blurRad="38100" dist="38100" dir="2700000" algn="tl">
                    <a:srgbClr val="000000">
                      <a:alpha val="43137"/>
                    </a:srgbClr>
                  </a:outerShdw>
                </a:effectLst>
              </a:rPr>
              <a:t> </a:t>
            </a:r>
            <a:r>
              <a:rPr lang="ru-RU" sz="3100" dirty="0" err="1">
                <a:solidFill>
                  <a:srgbClr val="7030A0"/>
                </a:solidFill>
                <a:effectLst>
                  <a:outerShdw blurRad="38100" dist="38100" dir="2700000" algn="tl">
                    <a:srgbClr val="000000">
                      <a:alpha val="43137"/>
                    </a:srgbClr>
                  </a:outerShdw>
                </a:effectLst>
              </a:rPr>
              <a:t>ластануы</a:t>
            </a:r>
            <a:endParaRPr lang="ru-RU" sz="3100" dirty="0" smtClean="0">
              <a:solidFill>
                <a:srgbClr val="7030A0"/>
              </a:solidFill>
              <a:effectLst>
                <a:outerShdw blurRad="38100" dist="38100" dir="2700000" algn="tl">
                  <a:srgbClr val="000000">
                    <a:alpha val="43137"/>
                  </a:srgbClr>
                </a:outerShdw>
              </a:effectLst>
            </a:endParaRPr>
          </a:p>
        </p:txBody>
      </p:sp>
      <p:pic>
        <p:nvPicPr>
          <p:cNvPr id="5" name="Picture 2" descr="D:\Мои документы\Мои рисунки\iCAB6U4U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666211" y="2174488"/>
            <a:ext cx="2786062" cy="1928812"/>
          </a:xfrm>
          <a:prstGeom prst="rect">
            <a:avLst/>
          </a:prstGeom>
        </p:spPr>
      </p:pic>
      <p:pic>
        <p:nvPicPr>
          <p:cNvPr id="6" name="Picture 3" descr="D:\Мои документы\Мои рисунки\iCA2PK5R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524" y="4138496"/>
            <a:ext cx="2928937"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D:\Мои документы\Мои рисунки\iCAKU39Y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29" y="2023946"/>
            <a:ext cx="2133600"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D:\Мои документы\Мои рисунки\iCAPBV9E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4954" y="4026807"/>
            <a:ext cx="2286000"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25626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Ион (конференц-зал)">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Ион (конференц-зал)">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конференц-зал)">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47</TotalTime>
  <Words>506</Words>
  <Application>Microsoft Office PowerPoint</Application>
  <PresentationFormat>Широкоэкранный</PresentationFormat>
  <Paragraphs>52</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Century Gothic</vt:lpstr>
      <vt:lpstr>Wingdings 2</vt:lpstr>
      <vt:lpstr>Wingdings 3</vt:lpstr>
      <vt:lpstr>Ион (конференц-зал)</vt:lpstr>
      <vt:lpstr>Сәлеметсіздер ме! Мен 9 сынып оқушысы Ризабеков Батырбек.  Мен машинаның зияны туралы мәліметтер жинап, ол туралы зерттедім. Машина </vt:lpstr>
      <vt:lpstr>Зерттеу жұмысымның мақсаты:    </vt:lpstr>
      <vt:lpstr>Автокөліктің шығу тарихы </vt:lpstr>
      <vt:lpstr>Презентация PowerPoint</vt:lpstr>
      <vt:lpstr>Презентация PowerPoint</vt:lpstr>
      <vt:lpstr>Автомобиль шуынан қорғайтын шаралар</vt:lpstr>
      <vt:lpstr>Халықты әлеуметтік зерттеу:</vt:lpstr>
      <vt:lpstr>Қорытындыға келгенде </vt:lpstr>
      <vt:lpstr>Автомобиль көлігінің адамдардың және қоршаған ортаға теріс әсер ету факторлары</vt:lpstr>
      <vt:lpstr>Көліктегі қоршаған ортаға келтірілген зиянды азайтудың негізгі жолдары</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Сәлеметсіздер ме! Мен 9 сынып оқушысы Ризабеков Батырбек.  Мен машинаның зияны туралы мәліметтер жинап, ол туралы зерттедім. Машина</dc:title>
  <dc:creator>User</dc:creator>
  <cp:lastModifiedBy>User</cp:lastModifiedBy>
  <cp:revision>6</cp:revision>
  <dcterms:created xsi:type="dcterms:W3CDTF">2018-02-15T06:09:08Z</dcterms:created>
  <dcterms:modified xsi:type="dcterms:W3CDTF">2018-02-15T06:56:15Z</dcterms:modified>
</cp:coreProperties>
</file>