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6" r:id="rId7"/>
    <p:sldId id="274" r:id="rId8"/>
    <p:sldId id="275" r:id="rId9"/>
    <p:sldId id="262" r:id="rId10"/>
    <p:sldId id="263" r:id="rId11"/>
    <p:sldId id="264" r:id="rId12"/>
    <p:sldId id="270" r:id="rId13"/>
    <p:sldId id="265" r:id="rId14"/>
    <p:sldId id="272" r:id="rId15"/>
    <p:sldId id="271" r:id="rId16"/>
    <p:sldId id="266" r:id="rId17"/>
    <p:sldId id="273" r:id="rId18"/>
    <p:sldId id="267" r:id="rId19"/>
    <p:sldId id="268"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A91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8"/>
          <p:cNvSpPr>
            <a:spLocks noGrp="1" noChangeArrowheads="1"/>
          </p:cNvSpPr>
          <p:nvPr>
            <p:ph type="dt" sz="half" idx="10"/>
          </p:nvPr>
        </p:nvSpPr>
        <p:spPr/>
        <p:txBody>
          <a:bodyPr/>
          <a:lstStyle>
            <a:lvl1pPr>
              <a:defRPr/>
            </a:lvl1pPr>
          </a:lstStyle>
          <a:p>
            <a:fld id="{5B106E36-FD25-4E2D-B0AA-010F637433A0}" type="datetimeFigureOut">
              <a:rPr lang="ru-RU" smtClean="0"/>
              <a:pPr/>
              <a:t>20.02.2018</a:t>
            </a:fld>
            <a:endParaRPr lang="ru-RU"/>
          </a:p>
        </p:txBody>
      </p:sp>
      <p:sp>
        <p:nvSpPr>
          <p:cNvPr id="6" name="Rectangle 9"/>
          <p:cNvSpPr>
            <a:spLocks noGrp="1" noChangeArrowheads="1"/>
          </p:cNvSpPr>
          <p:nvPr>
            <p:ph type="ftr" sz="quarter" idx="11"/>
          </p:nvPr>
        </p:nvSpPr>
        <p:spPr/>
        <p:txBody>
          <a:bodyPr/>
          <a:lstStyle>
            <a:lvl1pPr>
              <a:defRPr/>
            </a:lvl1pPr>
          </a:lstStyle>
          <a:p>
            <a:endParaRPr lang="ru-RU"/>
          </a:p>
        </p:txBody>
      </p:sp>
      <p:sp>
        <p:nvSpPr>
          <p:cNvPr id="7" name="Rectangle 10"/>
          <p:cNvSpPr>
            <a:spLocks noGrp="1" noChangeArrowheads="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858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863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20.02.2018</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685800" y="1981200"/>
            <a:ext cx="7848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fld id="{5B106E36-FD25-4E2D-B0AA-010F637433A0}" type="datetimeFigureOut">
              <a:rPr lang="ru-RU" smtClean="0"/>
              <a:pPr/>
              <a:t>20.02.2018</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ahoma" pitchFamily="34" charset="0"/>
        </a:defRPr>
      </a:lvl2pPr>
      <a:lvl3pPr algn="ctr" rtl="0" eaLnBrk="1" fontAlgn="base" hangingPunct="1">
        <a:spcBef>
          <a:spcPct val="0"/>
        </a:spcBef>
        <a:spcAft>
          <a:spcPct val="0"/>
        </a:spcAft>
        <a:defRPr sz="4000">
          <a:solidFill>
            <a:schemeClr val="tx2"/>
          </a:solidFill>
          <a:latin typeface="Tahoma" pitchFamily="34" charset="0"/>
        </a:defRPr>
      </a:lvl3pPr>
      <a:lvl4pPr algn="ctr" rtl="0" eaLnBrk="1" fontAlgn="base" hangingPunct="1">
        <a:spcBef>
          <a:spcPct val="0"/>
        </a:spcBef>
        <a:spcAft>
          <a:spcPct val="0"/>
        </a:spcAft>
        <a:defRPr sz="4000">
          <a:solidFill>
            <a:schemeClr val="tx2"/>
          </a:solidFill>
          <a:latin typeface="Tahoma" pitchFamily="34" charset="0"/>
        </a:defRPr>
      </a:lvl4pPr>
      <a:lvl5pPr algn="ctr" rtl="0" eaLnBrk="1" fontAlgn="base" hangingPunct="1">
        <a:spcBef>
          <a:spcPct val="0"/>
        </a:spcBef>
        <a:spcAft>
          <a:spcPct val="0"/>
        </a:spcAft>
        <a:defRPr sz="4000">
          <a:solidFill>
            <a:schemeClr val="tx2"/>
          </a:solidFill>
          <a:latin typeface="Tahoma" pitchFamily="34" charset="0"/>
        </a:defRPr>
      </a:lvl5pPr>
      <a:lvl6pPr marL="457200" algn="ctr" rtl="0" eaLnBrk="1" fontAlgn="base" hangingPunct="1">
        <a:spcBef>
          <a:spcPct val="0"/>
        </a:spcBef>
        <a:spcAft>
          <a:spcPct val="0"/>
        </a:spcAft>
        <a:defRPr sz="4000">
          <a:solidFill>
            <a:schemeClr val="tx2"/>
          </a:solidFill>
          <a:latin typeface="Tahoma" pitchFamily="34" charset="0"/>
        </a:defRPr>
      </a:lvl6pPr>
      <a:lvl7pPr marL="914400" algn="ctr" rtl="0" eaLnBrk="1" fontAlgn="base" hangingPunct="1">
        <a:spcBef>
          <a:spcPct val="0"/>
        </a:spcBef>
        <a:spcAft>
          <a:spcPct val="0"/>
        </a:spcAft>
        <a:defRPr sz="4000">
          <a:solidFill>
            <a:schemeClr val="tx2"/>
          </a:solidFill>
          <a:latin typeface="Tahoma" pitchFamily="34" charset="0"/>
        </a:defRPr>
      </a:lvl7pPr>
      <a:lvl8pPr marL="1371600" algn="ctr" rtl="0" eaLnBrk="1" fontAlgn="base" hangingPunct="1">
        <a:spcBef>
          <a:spcPct val="0"/>
        </a:spcBef>
        <a:spcAft>
          <a:spcPct val="0"/>
        </a:spcAft>
        <a:defRPr sz="4000">
          <a:solidFill>
            <a:schemeClr val="tx2"/>
          </a:solidFill>
          <a:latin typeface="Tahoma" pitchFamily="34" charset="0"/>
        </a:defRPr>
      </a:lvl8pPr>
      <a:lvl9pPr marL="1828800" algn="ctr"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2"/>
          </a:solidFill>
          <a:latin typeface="+mn-lt"/>
        </a:defRPr>
      </a:lvl2pPr>
      <a:lvl3pPr marL="1143000" indent="-228600" algn="l" rtl="0" eaLnBrk="1" fontAlgn="base" hangingPunct="1">
        <a:spcBef>
          <a:spcPct val="20000"/>
        </a:spcBef>
        <a:spcAft>
          <a:spcPct val="0"/>
        </a:spcAft>
        <a:buChar char="•"/>
        <a:defRPr sz="2000">
          <a:solidFill>
            <a:schemeClr val="tx2"/>
          </a:solidFill>
          <a:latin typeface="+mn-lt"/>
        </a:defRPr>
      </a:lvl3pPr>
      <a:lvl4pPr marL="1600200" indent="-228600" algn="l" rtl="0" eaLnBrk="1" fontAlgn="base" hangingPunct="1">
        <a:spcBef>
          <a:spcPct val="20000"/>
        </a:spcBef>
        <a:spcAft>
          <a:spcPct val="0"/>
        </a:spcAft>
        <a:buChar char="–"/>
        <a:defRPr>
          <a:solidFill>
            <a:schemeClr val="tx2"/>
          </a:solidFill>
          <a:latin typeface="+mn-lt"/>
        </a:defRPr>
      </a:lvl4pPr>
      <a:lvl5pPr marL="2057400" indent="-228600" algn="l" rtl="0" eaLnBrk="1" fontAlgn="base" hangingPunct="1">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627" y="1988840"/>
            <a:ext cx="3064341" cy="2448272"/>
          </a:xfrm>
        </p:spPr>
        <p:txBody>
          <a:bodyPr/>
          <a:lstStyle/>
          <a:p>
            <a:r>
              <a:rPr lang="kk-KZ" sz="3600" b="1" dirty="0">
                <a:cs typeface="FrankRuehl" pitchFamily="34" charset="-79"/>
              </a:rPr>
              <a:t/>
            </a:r>
            <a:br>
              <a:rPr lang="kk-KZ" sz="3600" b="1" dirty="0">
                <a:cs typeface="FrankRuehl" pitchFamily="34" charset="-79"/>
              </a:rPr>
            </a:br>
            <a:r>
              <a:rPr lang="kk-KZ" sz="3200" b="1" dirty="0" smtClean="0">
                <a:cs typeface="FrankRuehl" pitchFamily="34" charset="-79"/>
              </a:rPr>
              <a:t>Үй жағдайында  апельсин  </a:t>
            </a:r>
            <a:r>
              <a:rPr lang="en-US" sz="3200" b="1" dirty="0" smtClean="0">
                <a:cs typeface="FrankRuehl" pitchFamily="34" charset="-79"/>
              </a:rPr>
              <a:t/>
            </a:r>
            <a:br>
              <a:rPr lang="en-US" sz="3200" b="1" dirty="0" smtClean="0">
                <a:cs typeface="FrankRuehl" pitchFamily="34" charset="-79"/>
              </a:rPr>
            </a:br>
            <a:r>
              <a:rPr lang="kk-KZ" sz="3200" b="1" dirty="0" smtClean="0">
                <a:cs typeface="FrankRuehl" pitchFamily="34" charset="-79"/>
              </a:rPr>
              <a:t>өсіру мүмкін бе?</a:t>
            </a:r>
            <a:r>
              <a:rPr lang="ru-RU" sz="3200" dirty="0" smtClean="0">
                <a:cs typeface="FrankRuehl" pitchFamily="34" charset="-79"/>
              </a:rPr>
              <a:t/>
            </a:r>
            <a:br>
              <a:rPr lang="ru-RU" sz="3200" dirty="0" smtClean="0">
                <a:cs typeface="FrankRuehl" pitchFamily="34" charset="-79"/>
              </a:rPr>
            </a:br>
            <a:r>
              <a:rPr lang="ru-RU" sz="3200" dirty="0" smtClean="0">
                <a:cs typeface="FrankRuehl" pitchFamily="34" charset="-79"/>
              </a:rPr>
              <a:t/>
            </a:r>
            <a:br>
              <a:rPr lang="ru-RU" sz="3200" dirty="0" smtClean="0">
                <a:cs typeface="FrankRuehl" pitchFamily="34" charset="-79"/>
              </a:rPr>
            </a:br>
            <a:r>
              <a:rPr lang="ru-RU" sz="1600" dirty="0" err="1" smtClean="0">
                <a:latin typeface="Times New Roman" panose="02020603050405020304" pitchFamily="18" charset="0"/>
                <a:cs typeface="Times New Roman" panose="02020603050405020304" pitchFamily="18" charset="0"/>
              </a:rPr>
              <a:t>Дайында</a:t>
            </a:r>
            <a:r>
              <a:rPr lang="kk-KZ" sz="1600" dirty="0" smtClean="0">
                <a:latin typeface="Times New Roman" panose="02020603050405020304" pitchFamily="18" charset="0"/>
                <a:cs typeface="Times New Roman" panose="02020603050405020304" pitchFamily="18" charset="0"/>
              </a:rPr>
              <a:t>ған Билялов Мағдан</a:t>
            </a:r>
            <a:br>
              <a:rPr lang="kk-KZ" sz="1600" dirty="0" smtClean="0">
                <a:latin typeface="Times New Roman" panose="02020603050405020304" pitchFamily="18" charset="0"/>
                <a:cs typeface="Times New Roman" panose="02020603050405020304" pitchFamily="18" charset="0"/>
              </a:rPr>
            </a:br>
            <a:r>
              <a:rPr lang="kk-KZ" sz="1600" dirty="0" smtClean="0">
                <a:latin typeface="Times New Roman" panose="02020603050405020304" pitchFamily="18" charset="0"/>
                <a:cs typeface="Times New Roman" panose="02020603050405020304" pitchFamily="18" charset="0"/>
              </a:rPr>
              <a:t>Билялов Нурдаулет</a:t>
            </a:r>
            <a:endParaRPr lang="ru-RU" sz="1600" dirty="0">
              <a:solidFill>
                <a:srgbClr val="FFC000"/>
              </a:solidFill>
              <a:latin typeface="Betina Script Rus" pitchFamily="34" charset="0"/>
              <a:cs typeface="FrankRuehl" pitchFamily="34" charset="-79"/>
            </a:endParaRPr>
          </a:p>
        </p:txBody>
      </p:sp>
      <p:sp>
        <p:nvSpPr>
          <p:cNvPr id="3" name="Подзаголовок 2"/>
          <p:cNvSpPr>
            <a:spLocks noGrp="1"/>
          </p:cNvSpPr>
          <p:nvPr>
            <p:ph type="subTitle" idx="1"/>
          </p:nvPr>
        </p:nvSpPr>
        <p:spPr>
          <a:xfrm>
            <a:off x="1371600" y="3143248"/>
            <a:ext cx="6400800" cy="2495552"/>
          </a:xfrm>
        </p:spPr>
        <p:txBody>
          <a:bodyPr/>
          <a:lstStyle/>
          <a:p>
            <a:r>
              <a:rPr lang="ru-RU" sz="2000" dirty="0" smtClean="0">
                <a:solidFill>
                  <a:srgbClr val="A9178A"/>
                </a:solidFill>
              </a:rPr>
              <a:t> </a:t>
            </a:r>
            <a:r>
              <a:rPr lang="ru-RU" sz="3200" dirty="0" smtClean="0">
                <a:solidFill>
                  <a:srgbClr val="A9178A"/>
                </a:solidFill>
              </a:rPr>
              <a:t/>
            </a:r>
            <a:br>
              <a:rPr lang="ru-RU" sz="3200" dirty="0" smtClean="0">
                <a:solidFill>
                  <a:srgbClr val="A9178A"/>
                </a:solidFill>
              </a:rPr>
            </a:br>
            <a:endParaRPr lang="ru-RU" sz="3200" dirty="0">
              <a:solidFill>
                <a:srgbClr val="A9178A"/>
              </a:solidFill>
            </a:endParaRPr>
          </a:p>
        </p:txBody>
      </p:sp>
      <p:pic>
        <p:nvPicPr>
          <p:cNvPr id="13314" name="Picture 2" descr="Картинка 3 из 158419"/>
          <p:cNvPicPr>
            <a:picLocks noChangeAspect="1" noChangeArrowheads="1"/>
          </p:cNvPicPr>
          <p:nvPr/>
        </p:nvPicPr>
        <p:blipFill>
          <a:blip r:embed="rId2" cstate="print"/>
          <a:srcRect/>
          <a:stretch>
            <a:fillRect/>
          </a:stretch>
        </p:blipFill>
        <p:spPr bwMode="auto">
          <a:xfrm>
            <a:off x="2864592" y="0"/>
            <a:ext cx="2998686" cy="1628800"/>
          </a:xfrm>
          <a:prstGeom prst="rect">
            <a:avLst/>
          </a:prstGeom>
          <a:noFill/>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2421">
            <a:off x="4971385" y="1709288"/>
            <a:ext cx="2641528" cy="36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kk-KZ" dirty="0" smtClean="0">
                <a:solidFill>
                  <a:schemeClr val="accent1"/>
                </a:solidFill>
              </a:rPr>
              <a:t>Фетуалды құрам</a:t>
            </a:r>
            <a:r>
              <a:rPr lang="ru-RU" dirty="0" smtClean="0">
                <a:solidFill>
                  <a:schemeClr val="accent1"/>
                </a:solidFill>
              </a:rPr>
              <a:t/>
            </a:r>
            <a:br>
              <a:rPr lang="ru-RU" dirty="0" smtClean="0">
                <a:solidFill>
                  <a:schemeClr val="accent1"/>
                </a:solidFill>
              </a:rPr>
            </a:br>
            <a:endParaRPr lang="ru-RU" dirty="0">
              <a:solidFill>
                <a:schemeClr val="accent1"/>
              </a:solidFill>
            </a:endParaRPr>
          </a:p>
        </p:txBody>
      </p:sp>
      <p:sp>
        <p:nvSpPr>
          <p:cNvPr id="3" name="Содержимое 2"/>
          <p:cNvSpPr>
            <a:spLocks noGrp="1"/>
          </p:cNvSpPr>
          <p:nvPr>
            <p:ph idx="1"/>
          </p:nvPr>
        </p:nvSpPr>
        <p:spPr/>
        <p:txBody>
          <a:bodyPr/>
          <a:lstStyle/>
          <a:p>
            <a:r>
              <a:rPr lang="kk-KZ" sz="2000" b="1" dirty="0" smtClean="0">
                <a:solidFill>
                  <a:srgbClr val="FF0000"/>
                </a:solidFill>
              </a:rPr>
              <a:t>Шикі жеміс</a:t>
            </a:r>
            <a:endParaRPr lang="ru-RU" sz="2000" dirty="0" smtClean="0">
              <a:solidFill>
                <a:srgbClr val="FF0000"/>
              </a:solidFill>
            </a:endParaRPr>
          </a:p>
          <a:p>
            <a:r>
              <a:rPr lang="kk-KZ" sz="2000" dirty="0" smtClean="0">
                <a:solidFill>
                  <a:srgbClr val="FF0000"/>
                </a:solidFill>
              </a:rPr>
              <a:t>(Нәресте мәні 100 г)</a:t>
            </a:r>
            <a:endParaRPr lang="ru-RU" sz="2000" dirty="0" smtClean="0">
              <a:solidFill>
                <a:srgbClr val="FF0000"/>
              </a:solidFill>
            </a:endParaRPr>
          </a:p>
          <a:p>
            <a:r>
              <a:rPr lang="kk-KZ" sz="2000" dirty="0" smtClean="0">
                <a:solidFill>
                  <a:srgbClr val="FF0000"/>
                </a:solidFill>
              </a:rPr>
              <a:t>Су: 86.75 г</a:t>
            </a:r>
            <a:endParaRPr lang="ru-RU" sz="2000" dirty="0" smtClean="0">
              <a:solidFill>
                <a:srgbClr val="FF0000"/>
              </a:solidFill>
            </a:endParaRPr>
          </a:p>
          <a:p>
            <a:r>
              <a:rPr lang="kk-KZ" sz="2000" dirty="0" smtClean="0">
                <a:solidFill>
                  <a:srgbClr val="FF0000"/>
                </a:solidFill>
              </a:rPr>
              <a:t>Бейорганикалық заттар: 0,44 г</a:t>
            </a:r>
            <a:endParaRPr lang="ru-RU" sz="2000" dirty="0" smtClean="0">
              <a:solidFill>
                <a:srgbClr val="FF0000"/>
              </a:solidFill>
            </a:endParaRPr>
          </a:p>
          <a:p>
            <a:r>
              <a:rPr lang="kk-KZ" sz="2000" dirty="0" smtClean="0">
                <a:solidFill>
                  <a:srgbClr val="FF0000"/>
                </a:solidFill>
              </a:rPr>
              <a:t>Диеталық талшық: 2,4 г Энергетикалық құндылығы: 47 ккал</a:t>
            </a:r>
            <a:endParaRPr lang="ru-RU" sz="2000" dirty="0" smtClean="0">
              <a:solidFill>
                <a:srgbClr val="FF0000"/>
              </a:solidFill>
            </a:endParaRPr>
          </a:p>
          <a:p>
            <a:r>
              <a:rPr lang="kk-KZ" sz="2000" dirty="0" smtClean="0">
                <a:solidFill>
                  <a:srgbClr val="FF0000"/>
                </a:solidFill>
              </a:rPr>
              <a:t>Моносахаридтер: 11.75 г Көмірсулар: 9.35 г</a:t>
            </a:r>
            <a:endParaRPr lang="ru-RU" sz="2000" dirty="0" smtClean="0">
              <a:solidFill>
                <a:srgbClr val="FF0000"/>
              </a:solidFill>
            </a:endParaRPr>
          </a:p>
          <a:p>
            <a:r>
              <a:rPr lang="kk-KZ" sz="2000" dirty="0" smtClean="0">
                <a:solidFill>
                  <a:srgbClr val="FF0000"/>
                </a:solidFill>
              </a:rPr>
              <a:t>Ақуыздар: 0,94 г</a:t>
            </a:r>
            <a:endParaRPr lang="ru-RU" sz="2000" dirty="0" smtClean="0">
              <a:solidFill>
                <a:srgbClr val="FF0000"/>
              </a:solidFill>
            </a:endParaRPr>
          </a:p>
          <a:p>
            <a:r>
              <a:rPr lang="kk-KZ" sz="2000" dirty="0" smtClean="0">
                <a:solidFill>
                  <a:srgbClr val="FF0000"/>
                </a:solidFill>
              </a:rPr>
              <a:t>Май: 0,12 </a:t>
            </a:r>
            <a:r>
              <a:rPr lang="kk-KZ" dirty="0" smtClean="0">
                <a:solidFill>
                  <a:srgbClr val="FF0000"/>
                </a:solidFill>
              </a:rPr>
              <a:t>г</a:t>
            </a:r>
            <a:endParaRPr lang="ru-RU" dirty="0" smtClean="0">
              <a:solidFill>
                <a:srgbClr val="FF0000"/>
              </a:solidFill>
            </a:endParaRPr>
          </a:p>
          <a:p>
            <a:pPr algn="ctr">
              <a:buNone/>
            </a:pPr>
            <a:endParaRPr lang="ru-RU" dirty="0"/>
          </a:p>
        </p:txBody>
      </p:sp>
      <p:pic>
        <p:nvPicPr>
          <p:cNvPr id="5" name="Рисунок 4" descr="Апельсиновое деревц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48680"/>
            <a:ext cx="3096344" cy="2520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35360"/>
          </a:xfrm>
        </p:spPr>
        <p:txBody>
          <a:bodyPr/>
          <a:lstStyle/>
          <a:p>
            <a:r>
              <a:rPr lang="kk-KZ" b="1" dirty="0" smtClean="0"/>
              <a:t>Элементтерді бақылау</a:t>
            </a:r>
            <a:r>
              <a:rPr lang="ru-RU" dirty="0" smtClean="0"/>
              <a:t/>
            </a:r>
            <a:br>
              <a:rPr lang="ru-RU" dirty="0" smtClean="0"/>
            </a:br>
            <a:endParaRPr lang="ru-RU" dirty="0"/>
          </a:p>
        </p:txBody>
      </p:sp>
      <p:sp>
        <p:nvSpPr>
          <p:cNvPr id="3" name="Содержимое 2"/>
          <p:cNvSpPr>
            <a:spLocks noGrp="1"/>
          </p:cNvSpPr>
          <p:nvPr>
            <p:ph idx="1"/>
          </p:nvPr>
        </p:nvSpPr>
        <p:spPr>
          <a:xfrm>
            <a:off x="685800" y="1196753"/>
            <a:ext cx="7848600" cy="4248472"/>
          </a:xfrm>
        </p:spPr>
        <p:txBody>
          <a:bodyPr/>
          <a:lstStyle/>
          <a:p>
            <a:r>
              <a:rPr lang="kk-KZ" sz="2000" dirty="0" smtClean="0"/>
              <a:t>Калий: 181 мг</a:t>
            </a:r>
            <a:endParaRPr lang="ru-RU" sz="2000" dirty="0" smtClean="0"/>
          </a:p>
          <a:p>
            <a:r>
              <a:rPr lang="kk-KZ" sz="2000" dirty="0" smtClean="0"/>
              <a:t>Фосфор: 14 мг</a:t>
            </a:r>
            <a:endParaRPr lang="ru-RU" sz="2000" dirty="0" smtClean="0"/>
          </a:p>
          <a:p>
            <a:r>
              <a:rPr lang="kk-KZ" sz="2000" dirty="0" smtClean="0"/>
              <a:t>Кальций: 40 мг</a:t>
            </a:r>
            <a:endParaRPr lang="ru-RU" sz="2000" dirty="0" smtClean="0"/>
          </a:p>
          <a:p>
            <a:r>
              <a:rPr lang="kk-KZ" sz="2000" dirty="0" smtClean="0"/>
              <a:t>Магний: 10 мг</a:t>
            </a:r>
            <a:endParaRPr lang="ru-RU" sz="2000" dirty="0" smtClean="0"/>
          </a:p>
          <a:p>
            <a:r>
              <a:rPr lang="kk-KZ" sz="2000" dirty="0" smtClean="0"/>
              <a:t>Натрий: 0 мг</a:t>
            </a:r>
            <a:endParaRPr lang="ru-RU" sz="2000" dirty="0" smtClean="0"/>
          </a:p>
          <a:p>
            <a:r>
              <a:rPr lang="kk-KZ" sz="2000" dirty="0" smtClean="0"/>
              <a:t>Темір: 100 мкг</a:t>
            </a:r>
            <a:endParaRPr lang="ru-RU" sz="2000" dirty="0" smtClean="0"/>
          </a:p>
          <a:p>
            <a:r>
              <a:rPr lang="kk-KZ" sz="2000" dirty="0" smtClean="0"/>
              <a:t>Мыс: 45 мкг</a:t>
            </a:r>
            <a:endParaRPr lang="ru-RU" sz="2000" dirty="0" smtClean="0"/>
          </a:p>
          <a:p>
            <a:r>
              <a:rPr lang="kk-KZ" sz="2000" dirty="0" smtClean="0"/>
              <a:t>Мырыш: 70 мкг</a:t>
            </a:r>
            <a:endParaRPr lang="ru-RU" sz="2000" dirty="0" smtClean="0"/>
          </a:p>
          <a:p>
            <a:endParaRPr lang="ru-RU" sz="2400" dirty="0"/>
          </a:p>
        </p:txBody>
      </p:sp>
      <p:pic>
        <p:nvPicPr>
          <p:cNvPr id="4" name="Рисунок 3" descr="Апельсиновое дерево в горшк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124744"/>
            <a:ext cx="3744416" cy="3960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5\Desktop\Магдан  Нурдаулет 21\20180110_190018.jpg"/>
          <p:cNvPicPr>
            <a:picLocks noGrp="1" noChangeAspect="1" noChangeArrowheads="1"/>
          </p:cNvPicPr>
          <p:nvPr>
            <p:ph idx="1"/>
          </p:nvPr>
        </p:nvPicPr>
        <p:blipFill>
          <a:blip r:embed="rId2" cstate="print"/>
          <a:srcRect/>
          <a:stretch>
            <a:fillRect/>
          </a:stretch>
        </p:blipFill>
        <p:spPr bwMode="auto">
          <a:xfrm rot="5400000">
            <a:off x="179510" y="1412776"/>
            <a:ext cx="4968554" cy="3672409"/>
          </a:xfrm>
          <a:prstGeom prst="rect">
            <a:avLst/>
          </a:prstGeom>
          <a:noFill/>
        </p:spPr>
      </p:pic>
      <p:sp>
        <p:nvSpPr>
          <p:cNvPr id="1027" name="Rectangle 3"/>
          <p:cNvSpPr>
            <a:spLocks noChangeArrowheads="1"/>
          </p:cNvSpPr>
          <p:nvPr/>
        </p:nvSpPr>
        <p:spPr bwMode="auto">
          <a:xfrm>
            <a:off x="4572000" y="567959"/>
            <a:ext cx="374441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kk-KZ"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Интернеттегі</a:t>
            </a:r>
            <a:r>
              <a:rPr kumimoji="0" lang="kk-KZ" sz="24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мәлимет</a:t>
            </a:r>
            <a:r>
              <a:rPr kumimoji="0" lang="kk-KZ"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апельсинді</a:t>
            </a:r>
            <a:r>
              <a:rPr kumimoji="0" lang="kk-KZ" sz="24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арнайы </a:t>
            </a:r>
            <a:r>
              <a:rPr lang="ru-RU" sz="2400" dirty="0" err="1" smtClean="0">
                <a:solidFill>
                  <a:srgbClr val="FF0000"/>
                </a:solidFill>
                <a:latin typeface="Times New Roman" pitchFamily="18" charset="0"/>
                <a:ea typeface="Times New Roman" pitchFamily="18" charset="0"/>
                <a:cs typeface="Times New Roman" pitchFamily="18" charset="0"/>
              </a:rPr>
              <a:t>топыра</a:t>
            </a:r>
            <a:r>
              <a:rPr lang="kk-KZ" sz="2400" dirty="0" smtClean="0">
                <a:solidFill>
                  <a:srgbClr val="FF0000"/>
                </a:solidFill>
                <a:latin typeface="Times New Roman" pitchFamily="18" charset="0"/>
                <a:ea typeface="Times New Roman" pitchFamily="18" charset="0"/>
                <a:cs typeface="Times New Roman" pitchFamily="18" charset="0"/>
              </a:rPr>
              <a:t>ққа </a:t>
            </a:r>
            <a:r>
              <a:rPr kumimoji="0" lang="kk-KZ"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отырғызуды ұсынды.</a:t>
            </a:r>
            <a:endParaRPr kumimoji="0" lang="kk-KZ"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Осылайша, біз апельсинді  ерекше топыраққа отырғызу туралы шешім қабылдадық, оні  біз Бурабай кентіндегі гүлдер дүкенінде сатып алдық. Біз сол жерден тұқым отырғызу үшін екі құмыра сатып алдық.</a:t>
            </a:r>
            <a:r>
              <a:rPr kumimoji="0" lang="ru-RU" sz="24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3371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t>Эксперименттік бөлім.</a:t>
            </a:r>
            <a:endParaRPr lang="ru-RU" dirty="0"/>
          </a:p>
        </p:txBody>
      </p:sp>
      <p:sp>
        <p:nvSpPr>
          <p:cNvPr id="3" name="Содержимое 2"/>
          <p:cNvSpPr>
            <a:spLocks noGrp="1"/>
          </p:cNvSpPr>
          <p:nvPr>
            <p:ph idx="1"/>
          </p:nvPr>
        </p:nvSpPr>
        <p:spPr/>
        <p:txBody>
          <a:bodyPr/>
          <a:lstStyle/>
          <a:p>
            <a:r>
              <a:rPr lang="kk-KZ" sz="1800" dirty="0"/>
              <a:t>Тұқымдарды және қандай топырақта екені туралы сұрақ туындады. Цитрус үшін дайындалған топырақ жоқ. Интернетке цитрус үшін арнайы праймерді отырғызуды ұсынды.</a:t>
            </a:r>
            <a:endParaRPr lang="ru-RU" sz="1800" dirty="0"/>
          </a:p>
          <a:p>
            <a:r>
              <a:rPr lang="kk-KZ" sz="1800" dirty="0"/>
              <a:t>Осылайша, біз апельсинді  ерекше топыраққа отырғызу туралы шешім қабылдадық, оні  біз Бурабай кентіндегі гүлдер дүкенінде сатып алдық. Біз сол жерден тұқым отырғызу үшін екі құмыра сатып алдық. Караша айының аяғында отырғыздық.Апельсин тұқымымен көпір суарып, біз полиэтиленмен жауып, жылы күн шуағына қойдық.</a:t>
            </a:r>
            <a:endParaRPr lang="ru-RU" sz="1800" dirty="0"/>
          </a:p>
          <a:p>
            <a:r>
              <a:rPr lang="kk-KZ" sz="1800" dirty="0"/>
              <a:t>Сары құмыраға тұқымды бірден суға салмай отырғыздық,  ал көк құмырыға апельсинның  тұқымын бірнеше күнге суға салып отырғыздық</a:t>
            </a:r>
            <a:endParaRPr lang="ru-RU" sz="1800" dirty="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15\Desktop\Магдан  Нурдаулет 21\20180110_190037.jpg"/>
          <p:cNvPicPr>
            <a:picLocks noGrp="1" noChangeAspect="1" noChangeArrowheads="1"/>
          </p:cNvPicPr>
          <p:nvPr>
            <p:ph idx="1"/>
          </p:nvPr>
        </p:nvPicPr>
        <p:blipFill>
          <a:blip r:embed="rId2" cstate="print"/>
          <a:srcRect/>
          <a:stretch>
            <a:fillRect/>
          </a:stretch>
        </p:blipFill>
        <p:spPr bwMode="auto">
          <a:xfrm rot="5748600">
            <a:off x="4306602" y="1341282"/>
            <a:ext cx="4622446" cy="3352913"/>
          </a:xfrm>
          <a:prstGeom prst="rect">
            <a:avLst/>
          </a:prstGeom>
          <a:noFill/>
        </p:spPr>
      </p:pic>
      <p:pic>
        <p:nvPicPr>
          <p:cNvPr id="29699" name="Picture 3" descr="C:\Users\15\Desktop\Магдан  Нурдаулет 21\20180110_185935.jpg"/>
          <p:cNvPicPr>
            <a:picLocks noChangeAspect="1" noChangeArrowheads="1"/>
          </p:cNvPicPr>
          <p:nvPr/>
        </p:nvPicPr>
        <p:blipFill>
          <a:blip r:embed="rId3" cstate="print"/>
          <a:srcRect/>
          <a:stretch>
            <a:fillRect/>
          </a:stretch>
        </p:blipFill>
        <p:spPr bwMode="auto">
          <a:xfrm rot="5112272">
            <a:off x="220935" y="1395464"/>
            <a:ext cx="4778030" cy="319992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548680"/>
            <a:ext cx="3382144" cy="5577483"/>
          </a:xfrm>
        </p:spPr>
        <p:txBody>
          <a:bodyPr/>
          <a:lstStyle/>
          <a:p>
            <a:r>
              <a:rPr lang="kk-KZ" sz="2000" dirty="0" smtClean="0">
                <a:solidFill>
                  <a:srgbClr val="FFC000"/>
                </a:solidFill>
                <a:latin typeface="Times New Roman" pitchFamily="18" charset="0"/>
                <a:cs typeface="Times New Roman" pitchFamily="18" charset="0"/>
              </a:rPr>
              <a:t>Сары құмыраға тұқымды бірден суға салмай отырғыздық</a:t>
            </a:r>
            <a:endParaRPr lang="ru-RU" dirty="0"/>
          </a:p>
        </p:txBody>
      </p:sp>
      <p:sp>
        <p:nvSpPr>
          <p:cNvPr id="28673" name="Rectangle 1"/>
          <p:cNvSpPr>
            <a:spLocks noChangeArrowheads="1"/>
          </p:cNvSpPr>
          <p:nvPr/>
        </p:nvSpPr>
        <p:spPr bwMode="auto">
          <a:xfrm>
            <a:off x="4716016" y="433936"/>
            <a:ext cx="32403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2000" dirty="0" smtClean="0">
                <a:solidFill>
                  <a:schemeClr val="accent1"/>
                </a:solidFill>
                <a:latin typeface="Times New Roman" pitchFamily="18" charset="0"/>
                <a:ea typeface="Times New Roman" pitchFamily="18" charset="0"/>
                <a:cs typeface="Times New Roman" pitchFamily="18" charset="0"/>
              </a:rPr>
              <a:t>К</a:t>
            </a:r>
            <a:r>
              <a:rPr kumimoji="0" lang="kk-KZ" sz="20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өк құмырыға апельсинның  тұқымын бірнеше күнге суға салып отырғыздық</a:t>
            </a:r>
            <a:endParaRPr kumimoji="0" lang="kk-KZ" sz="2000" b="0"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28675" name="Picture 3" descr="C:\Users\15\Desktop\Магдан  Нурдаулет 21\20180110_190103.jpg"/>
          <p:cNvPicPr>
            <a:picLocks noChangeAspect="1" noChangeArrowheads="1"/>
          </p:cNvPicPr>
          <p:nvPr/>
        </p:nvPicPr>
        <p:blipFill>
          <a:blip r:embed="rId2" cstate="print"/>
          <a:srcRect/>
          <a:stretch>
            <a:fillRect/>
          </a:stretch>
        </p:blipFill>
        <p:spPr bwMode="auto">
          <a:xfrm rot="5400000">
            <a:off x="290818" y="2364178"/>
            <a:ext cx="4296480" cy="3257772"/>
          </a:xfrm>
          <a:prstGeom prst="rect">
            <a:avLst/>
          </a:prstGeom>
          <a:noFill/>
        </p:spPr>
      </p:pic>
      <p:pic>
        <p:nvPicPr>
          <p:cNvPr id="28676" name="Picture 4" descr="C:\Users\15\Desktop\Магдан  Нурдаулет 21\20180110_185953.jpg"/>
          <p:cNvPicPr>
            <a:picLocks noChangeAspect="1" noChangeArrowheads="1"/>
          </p:cNvPicPr>
          <p:nvPr/>
        </p:nvPicPr>
        <p:blipFill>
          <a:blip r:embed="rId3" cstate="print"/>
          <a:srcRect/>
          <a:stretch>
            <a:fillRect/>
          </a:stretch>
        </p:blipFill>
        <p:spPr bwMode="auto">
          <a:xfrm rot="5400000">
            <a:off x="4490864" y="2286000"/>
            <a:ext cx="4248472" cy="33661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t> </a:t>
            </a:r>
            <a:r>
              <a:rPr lang="kk-KZ" b="1" dirty="0"/>
              <a:t>Апельсин тұқымының дамуы</a:t>
            </a:r>
            <a:r>
              <a:rPr lang="ru-RU" dirty="0"/>
              <a:t/>
            </a:r>
            <a:br>
              <a:rPr lang="ru-RU" dirty="0"/>
            </a:br>
            <a:endParaRPr lang="ru-RU" dirty="0"/>
          </a:p>
        </p:txBody>
      </p:sp>
      <p:sp>
        <p:nvSpPr>
          <p:cNvPr id="3" name="Объект 2"/>
          <p:cNvSpPr>
            <a:spLocks noGrp="1"/>
          </p:cNvSpPr>
          <p:nvPr>
            <p:ph idx="1"/>
          </p:nvPr>
        </p:nvSpPr>
        <p:spPr/>
        <p:txBody>
          <a:bodyPr/>
          <a:lstStyle/>
          <a:p>
            <a:r>
              <a:rPr lang="kk-KZ" dirty="0"/>
              <a:t>28.11.2017-тұқымды топыраққа салдық</a:t>
            </a:r>
            <a:endParaRPr lang="ru-RU" dirty="0"/>
          </a:p>
          <a:p>
            <a:r>
              <a:rPr lang="kk-KZ" dirty="0"/>
              <a:t>20.12. 2017  - ешқандай </a:t>
            </a:r>
            <a:r>
              <a:rPr lang="kk-KZ" dirty="0"/>
              <a:t> </a:t>
            </a:r>
            <a:r>
              <a:rPr lang="kk-KZ" dirty="0" smtClean="0"/>
              <a:t>өскін </a:t>
            </a:r>
            <a:r>
              <a:rPr lang="kk-KZ" dirty="0"/>
              <a:t>әлі жоқ</a:t>
            </a:r>
            <a:endParaRPr lang="ru-RU" dirty="0"/>
          </a:p>
          <a:p>
            <a:r>
              <a:rPr lang="kk-KZ" dirty="0"/>
              <a:t>01.01.2018- ешқандай </a:t>
            </a:r>
            <a:r>
              <a:rPr lang="kk-KZ" dirty="0" smtClean="0"/>
              <a:t>өскін </a:t>
            </a:r>
            <a:r>
              <a:rPr lang="kk-KZ" dirty="0"/>
              <a:t>әлі жоқ</a:t>
            </a:r>
            <a:endParaRPr lang="ru-RU" dirty="0"/>
          </a:p>
          <a:p>
            <a:r>
              <a:rPr lang="kk-KZ" dirty="0"/>
              <a:t>30.01.2018- ешқандай </a:t>
            </a:r>
            <a:r>
              <a:rPr lang="kk-KZ" dirty="0" smtClean="0"/>
              <a:t>өскін </a:t>
            </a:r>
            <a:r>
              <a:rPr lang="kk-KZ" dirty="0"/>
              <a:t>әлі жоқ</a:t>
            </a:r>
            <a:endParaRPr lang="ru-RU" dirty="0"/>
          </a:p>
          <a:p>
            <a:r>
              <a:rPr lang="kk-KZ" dirty="0">
                <a:solidFill>
                  <a:srgbClr val="FF0000"/>
                </a:solidFill>
              </a:rPr>
              <a:t>15.02.2018- шағын, әрең елеулі  сарғылт жасыл  </a:t>
            </a:r>
            <a:r>
              <a:rPr lang="kk-KZ" dirty="0" smtClean="0">
                <a:solidFill>
                  <a:srgbClr val="FF0000"/>
                </a:solidFill>
              </a:rPr>
              <a:t>өскін </a:t>
            </a:r>
            <a:r>
              <a:rPr lang="kk-KZ" dirty="0">
                <a:solidFill>
                  <a:srgbClr val="FF0000"/>
                </a:solidFill>
              </a:rPr>
              <a:t>пайда болды.</a:t>
            </a:r>
            <a:endParaRPr lang="ru-RU" dirty="0">
              <a:solidFill>
                <a:srgbClr val="FF0000"/>
              </a:solidFill>
            </a:endParaRPr>
          </a:p>
          <a:p>
            <a:endParaRPr lang="ru-RU" dirty="0"/>
          </a:p>
        </p:txBody>
      </p:sp>
    </p:spTree>
    <p:extLst>
      <p:ext uri="{BB962C8B-B14F-4D97-AF65-F5344CB8AC3E}">
        <p14:creationId xmlns:p14="http://schemas.microsoft.com/office/powerpoint/2010/main" val="311575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Топырақты жарып шыққан өскін</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4801"/>
          <a:stretch/>
        </p:blipFill>
        <p:spPr>
          <a:xfrm>
            <a:off x="489176" y="1382976"/>
            <a:ext cx="4258816" cy="5337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23750"/>
          <a:stretch/>
        </p:blipFill>
        <p:spPr>
          <a:xfrm>
            <a:off x="5095230" y="2132856"/>
            <a:ext cx="3591570" cy="4564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836712"/>
            <a:ext cx="7848600" cy="5289451"/>
          </a:xfrm>
        </p:spPr>
        <p:txBody>
          <a:bodyPr/>
          <a:lstStyle/>
          <a:p>
            <a:r>
              <a:rPr lang="kk-KZ" sz="2400" dirty="0">
                <a:solidFill>
                  <a:srgbClr val="00B050"/>
                </a:solidFill>
              </a:rPr>
              <a:t>10  аптадан кейін  алдын-ала  жібітпей   жерге  отырғызылған  төрт  тұқым  арасында бірінші </a:t>
            </a:r>
            <a:r>
              <a:rPr lang="kk-KZ" sz="2400" dirty="0" smtClean="0">
                <a:solidFill>
                  <a:srgbClr val="00B050"/>
                </a:solidFill>
              </a:rPr>
              <a:t>өскін пайда </a:t>
            </a:r>
            <a:r>
              <a:rPr lang="kk-KZ" sz="2400" dirty="0">
                <a:solidFill>
                  <a:srgbClr val="00B050"/>
                </a:solidFill>
              </a:rPr>
              <a:t>болды.  Ал көк құмыраға отырғызылған  тұқым әлі   шыққан  жоқ. Сондықтан апельсин тұқымын бірден топыраққа салуға болады.</a:t>
            </a:r>
            <a:endParaRPr lang="ru-RU" sz="2400" dirty="0">
              <a:solidFill>
                <a:srgbClr val="00B050"/>
              </a:solidFill>
            </a:endParaRPr>
          </a:p>
          <a:p>
            <a:r>
              <a:rPr lang="kk-KZ" sz="2400" dirty="0">
                <a:solidFill>
                  <a:srgbClr val="00B050"/>
                </a:solidFill>
              </a:rPr>
              <a:t> Біз   1-2 жылдан кейін кіп-кішкентай апельсин сабағы бөлмемізде хош иісін таратады деп үміттенеміз. </a:t>
            </a:r>
            <a:endParaRPr lang="ru-RU" sz="2400" dirty="0">
              <a:solidFill>
                <a:srgbClr val="00B050"/>
              </a:solidFill>
            </a:endParaRPr>
          </a:p>
          <a:p>
            <a:r>
              <a:rPr lang="kk-KZ" sz="2400" dirty="0">
                <a:solidFill>
                  <a:srgbClr val="00B050"/>
                </a:solidFill>
              </a:rPr>
              <a:t>Ал алғаш жемісін 5-6 жылдан соң қолға ұстаймыз деп армандаймыз.  </a:t>
            </a:r>
            <a:endParaRPr lang="ru-RU" sz="2400" dirty="0">
              <a:solidFill>
                <a:srgbClr val="00B050"/>
              </a:solidFill>
            </a:endParaRPr>
          </a:p>
          <a:p>
            <a:r>
              <a:rPr lang="kk-KZ" sz="2400" dirty="0">
                <a:solidFill>
                  <a:srgbClr val="00B050"/>
                </a:solidFill>
              </a:rPr>
              <a:t>Біз жобамызды бірнеше жыл бақылаймыз.</a:t>
            </a:r>
            <a:endParaRPr lang="ru-RU" sz="2400" dirty="0">
              <a:solidFill>
                <a:srgbClr val="00B050"/>
              </a:solidFill>
            </a:endParaRPr>
          </a:p>
          <a:p>
            <a:endParaRPr lang="ru-RU" dirty="0"/>
          </a:p>
        </p:txBody>
      </p:sp>
    </p:spTree>
    <p:extLst>
      <p:ext uri="{BB962C8B-B14F-4D97-AF65-F5344CB8AC3E}">
        <p14:creationId xmlns:p14="http://schemas.microsoft.com/office/powerpoint/2010/main" val="192682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19256" cy="864096"/>
          </a:xfrm>
        </p:spPr>
        <p:txBody>
          <a:bodyPr/>
          <a:lstStyle/>
          <a:p>
            <a:r>
              <a:rPr lang="kk-KZ" sz="2800" b="1" dirty="0">
                <a:solidFill>
                  <a:srgbClr val="C00000"/>
                </a:solidFill>
              </a:rPr>
              <a:t>Қорытынды:</a:t>
            </a:r>
            <a:r>
              <a:rPr lang="ru-RU" sz="2800" dirty="0">
                <a:solidFill>
                  <a:srgbClr val="C00000"/>
                </a:solidFill>
              </a:rPr>
              <a:t/>
            </a:r>
            <a:br>
              <a:rPr lang="ru-RU" sz="2800" dirty="0">
                <a:solidFill>
                  <a:srgbClr val="C00000"/>
                </a:solidFill>
              </a:rPr>
            </a:br>
            <a:endParaRPr lang="ru-RU" sz="2800" dirty="0">
              <a:solidFill>
                <a:srgbClr val="C00000"/>
              </a:solidFill>
            </a:endParaRPr>
          </a:p>
        </p:txBody>
      </p:sp>
      <p:sp>
        <p:nvSpPr>
          <p:cNvPr id="3" name="Объект 2"/>
          <p:cNvSpPr>
            <a:spLocks noGrp="1"/>
          </p:cNvSpPr>
          <p:nvPr>
            <p:ph idx="1"/>
          </p:nvPr>
        </p:nvSpPr>
        <p:spPr>
          <a:xfrm>
            <a:off x="685800" y="1124744"/>
            <a:ext cx="7848600" cy="5001419"/>
          </a:xfrm>
        </p:spPr>
        <p:txBody>
          <a:bodyPr/>
          <a:lstStyle/>
          <a:p>
            <a:r>
              <a:rPr lang="kk-KZ" sz="2000" dirty="0" smtClean="0">
                <a:solidFill>
                  <a:schemeClr val="accent1">
                    <a:lumMod val="60000"/>
                    <a:lumOff val="40000"/>
                  </a:schemeClr>
                </a:solidFill>
              </a:rPr>
              <a:t>1</a:t>
            </a:r>
            <a:r>
              <a:rPr lang="kk-KZ" sz="2000" dirty="0">
                <a:solidFill>
                  <a:schemeClr val="accent1">
                    <a:lumMod val="60000"/>
                    <a:lumOff val="40000"/>
                  </a:schemeClr>
                </a:solidFill>
              </a:rPr>
              <a:t>. Үйде тұқымнан апельсин өсіруге болады. </a:t>
            </a:r>
            <a:endParaRPr lang="kk-KZ" sz="2000" dirty="0" smtClean="0">
              <a:solidFill>
                <a:schemeClr val="accent1">
                  <a:lumMod val="60000"/>
                  <a:lumOff val="40000"/>
                </a:schemeClr>
              </a:solidFill>
            </a:endParaRPr>
          </a:p>
          <a:p>
            <a:r>
              <a:rPr lang="kk-KZ" sz="2000" dirty="0" smtClean="0">
                <a:solidFill>
                  <a:schemeClr val="accent1">
                    <a:lumMod val="60000"/>
                    <a:lumOff val="40000"/>
                  </a:schemeClr>
                </a:solidFill>
              </a:rPr>
              <a:t>2</a:t>
            </a:r>
            <a:r>
              <a:rPr lang="kk-KZ" sz="2000" dirty="0">
                <a:solidFill>
                  <a:schemeClr val="accent1">
                    <a:lumMod val="60000"/>
                    <a:lumOff val="40000"/>
                  </a:schemeClr>
                </a:solidFill>
              </a:rPr>
              <a:t>. Отырғызу кезінде апельсиннің тұқымдары міндетті түрде алдын ала егу керек емес. Жерге бірден отырғызылған тұқымдар жылдамырақ өсті.</a:t>
            </a:r>
            <a:endParaRPr lang="ru-RU" sz="2000" dirty="0">
              <a:solidFill>
                <a:schemeClr val="accent1">
                  <a:lumMod val="60000"/>
                  <a:lumOff val="40000"/>
                </a:schemeClr>
              </a:solidFill>
            </a:endParaRPr>
          </a:p>
          <a:p>
            <a:r>
              <a:rPr lang="kk-KZ" sz="2000" dirty="0">
                <a:solidFill>
                  <a:schemeClr val="accent1">
                    <a:lumMod val="60000"/>
                    <a:lumOff val="40000"/>
                  </a:schemeClr>
                </a:solidFill>
              </a:rPr>
              <a:t>3. Өсімдіктер жеткілікті жылдам </a:t>
            </a:r>
            <a:r>
              <a:rPr lang="kk-KZ" sz="2000" dirty="0" smtClean="0">
                <a:solidFill>
                  <a:schemeClr val="accent1">
                    <a:lumMod val="60000"/>
                    <a:lumOff val="40000"/>
                  </a:schemeClr>
                </a:solidFill>
              </a:rPr>
              <a:t>дамымайды </a:t>
            </a:r>
          </a:p>
          <a:p>
            <a:r>
              <a:rPr lang="kk-KZ" sz="2000" dirty="0" smtClean="0">
                <a:solidFill>
                  <a:schemeClr val="accent1">
                    <a:lumMod val="60000"/>
                    <a:lumOff val="40000"/>
                  </a:schemeClr>
                </a:solidFill>
              </a:rPr>
              <a:t>4</a:t>
            </a:r>
            <a:r>
              <a:rPr lang="kk-KZ" sz="2000" dirty="0">
                <a:solidFill>
                  <a:schemeClr val="accent1">
                    <a:lumMod val="60000"/>
                    <a:lumOff val="40000"/>
                  </a:schemeClr>
                </a:solidFill>
              </a:rPr>
              <a:t>. Тәжірибелі, мен өсімдіктер көп жарық қажет екенін таптым, олар көп суаруды және жылытуды жақсы көреді.</a:t>
            </a:r>
            <a:endParaRPr lang="ru-RU" sz="2000" dirty="0">
              <a:solidFill>
                <a:schemeClr val="accent1">
                  <a:lumMod val="60000"/>
                  <a:lumOff val="40000"/>
                </a:schemeClr>
              </a:solidFill>
            </a:endParaRPr>
          </a:p>
          <a:p>
            <a:r>
              <a:rPr lang="kk-KZ" sz="2000" dirty="0">
                <a:solidFill>
                  <a:schemeClr val="accent1">
                    <a:lumMod val="60000"/>
                    <a:lumOff val="40000"/>
                  </a:schemeClr>
                </a:solidFill>
              </a:rPr>
              <a:t>5. Үйде өсірілген ағаш көбіне жеміс бермейді, бірақ сәндік мәдениет ретінде ұнамды болады. Бірақ бұл </a:t>
            </a:r>
            <a:r>
              <a:rPr lang="kk-KZ" sz="2000" dirty="0" smtClean="0">
                <a:solidFill>
                  <a:schemeClr val="accent1">
                    <a:lumMod val="60000"/>
                    <a:lumOff val="40000"/>
                  </a:schemeClr>
                </a:solidFill>
              </a:rPr>
              <a:t>5-6 </a:t>
            </a:r>
            <a:r>
              <a:rPr lang="kk-KZ" sz="2000" dirty="0">
                <a:solidFill>
                  <a:schemeClr val="accent1">
                    <a:lumMod val="60000"/>
                    <a:lumOff val="40000"/>
                  </a:schemeClr>
                </a:solidFill>
              </a:rPr>
              <a:t>жылдан кейін жеміс әкелуі мүмкін. </a:t>
            </a:r>
            <a:endParaRPr lang="ru-RU" sz="2000" dirty="0">
              <a:solidFill>
                <a:schemeClr val="accent1">
                  <a:lumMod val="60000"/>
                  <a:lumOff val="40000"/>
                </a:schemeClr>
              </a:solidFill>
            </a:endParaRPr>
          </a:p>
        </p:txBody>
      </p:sp>
    </p:spTree>
    <p:extLst>
      <p:ext uri="{BB962C8B-B14F-4D97-AF65-F5344CB8AC3E}">
        <p14:creationId xmlns:p14="http://schemas.microsoft.com/office/powerpoint/2010/main" val="398906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kk-KZ" b="1" dirty="0" smtClean="0"/>
              <a:t>Мақсат: </a:t>
            </a:r>
            <a:endParaRPr lang="ru-RU" dirty="0" smtClean="0"/>
          </a:p>
          <a:p>
            <a:r>
              <a:rPr lang="kk-KZ" sz="3600" dirty="0" smtClean="0">
                <a:solidFill>
                  <a:srgbClr val="FF0000"/>
                </a:solidFill>
              </a:rPr>
              <a:t>Үй жағдайында  апельсин  өсіру мүмкін бе  және оның өсуіне  не әсер ететінін анықтау.</a:t>
            </a:r>
            <a:endParaRPr lang="ru-RU" sz="3600" dirty="0" smtClean="0">
              <a:solidFill>
                <a:srgbClr val="FF0000"/>
              </a:solidFill>
            </a:endParaRPr>
          </a:p>
          <a:p>
            <a:endParaRPr lang="ru-RU" dirty="0"/>
          </a:p>
        </p:txBody>
      </p:sp>
      <p:pic>
        <p:nvPicPr>
          <p:cNvPr id="26626" name="Picture 2" descr="Апельсин"/>
          <p:cNvPicPr>
            <a:picLocks noChangeAspect="1" noChangeArrowheads="1"/>
          </p:cNvPicPr>
          <p:nvPr/>
        </p:nvPicPr>
        <p:blipFill>
          <a:blip r:embed="rId2" cstate="print"/>
          <a:srcRect/>
          <a:stretch>
            <a:fillRect/>
          </a:stretch>
        </p:blipFill>
        <p:spPr bwMode="auto">
          <a:xfrm>
            <a:off x="6012160" y="4005064"/>
            <a:ext cx="2000296" cy="1760260"/>
          </a:xfrm>
          <a:prstGeom prst="rect">
            <a:avLst/>
          </a:prstGeom>
          <a:noFill/>
        </p:spPr>
      </p:pic>
      <p:pic>
        <p:nvPicPr>
          <p:cNvPr id="26628" name="Picture 4" descr="Картинка 1 из 40870"/>
          <p:cNvPicPr>
            <a:picLocks noChangeAspect="1" noChangeArrowheads="1"/>
          </p:cNvPicPr>
          <p:nvPr/>
        </p:nvPicPr>
        <p:blipFill>
          <a:blip r:embed="rId3" cstate="print"/>
          <a:srcRect/>
          <a:stretch>
            <a:fillRect/>
          </a:stretch>
        </p:blipFill>
        <p:spPr bwMode="auto">
          <a:xfrm>
            <a:off x="4283968" y="260648"/>
            <a:ext cx="3600400" cy="1832908"/>
          </a:xfrm>
          <a:prstGeom prst="rect">
            <a:avLst/>
          </a:prstGeom>
          <a:noFill/>
        </p:spPr>
      </p:pic>
      <p:pic>
        <p:nvPicPr>
          <p:cNvPr id="26630" name="Picture 6" descr="Картинка 18 из 152789"/>
          <p:cNvPicPr>
            <a:picLocks noChangeAspect="1" noChangeArrowheads="1"/>
          </p:cNvPicPr>
          <p:nvPr/>
        </p:nvPicPr>
        <p:blipFill>
          <a:blip r:embed="rId4" cstate="print"/>
          <a:srcRect/>
          <a:stretch>
            <a:fillRect/>
          </a:stretch>
        </p:blipFill>
        <p:spPr bwMode="auto">
          <a:xfrm>
            <a:off x="539552" y="404664"/>
            <a:ext cx="3672408" cy="15841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12776"/>
            <a:ext cx="6766520" cy="3672408"/>
          </a:xfrm>
        </p:spPr>
        <p:txBody>
          <a:bodyPr/>
          <a:lstStyle/>
          <a:p>
            <a:pPr marL="0" indent="0">
              <a:buNone/>
            </a:pPr>
            <a:r>
              <a:rPr lang="ru-RU" dirty="0"/>
              <a:t> </a:t>
            </a:r>
            <a:r>
              <a:rPr lang="kk-KZ" sz="3200" dirty="0">
                <a:latin typeface="Times New Roman" panose="02020603050405020304" pitchFamily="18" charset="0"/>
                <a:cs typeface="Times New Roman" panose="02020603050405020304" pitchFamily="18" charset="0"/>
              </a:rPr>
              <a:t>Біз   1-2 жылдан кейін кіп-кішкентай апельсин сабағы бөлмемізде хош иісін таратады деп үміттенеміз. </a:t>
            </a:r>
            <a:endParaRPr lang="kk-KZ" sz="3200" dirty="0" smtClean="0">
              <a:latin typeface="Times New Roman" panose="02020603050405020304" pitchFamily="18" charset="0"/>
              <a:cs typeface="Times New Roman" panose="02020603050405020304" pitchFamily="18" charset="0"/>
            </a:endParaRPr>
          </a:p>
          <a:p>
            <a:pPr marL="0" indent="0" algn="ctr">
              <a:buNone/>
            </a:pPr>
            <a:r>
              <a:rPr lang="kk-KZ" dirty="0"/>
              <a:t> </a:t>
            </a:r>
            <a:r>
              <a:rPr lang="kk-KZ" sz="4000" b="1" dirty="0">
                <a:latin typeface="Times New Roman" panose="02020603050405020304" pitchFamily="18" charset="0"/>
                <a:cs typeface="Times New Roman" panose="02020603050405020304" pitchFamily="18" charset="0"/>
              </a:rPr>
              <a:t>Назар аударғанынызға </a:t>
            </a:r>
            <a:r>
              <a:rPr lang="kk-KZ" sz="4000" b="1" dirty="0" smtClean="0">
                <a:latin typeface="Times New Roman" panose="02020603050405020304" pitchFamily="18" charset="0"/>
                <a:cs typeface="Times New Roman" panose="02020603050405020304" pitchFamily="18" charset="0"/>
              </a:rPr>
              <a:t>        үлкен </a:t>
            </a:r>
            <a:r>
              <a:rPr lang="kk-KZ" sz="4000" b="1" dirty="0">
                <a:latin typeface="Times New Roman" panose="02020603050405020304" pitchFamily="18" charset="0"/>
                <a:cs typeface="Times New Roman" panose="02020603050405020304" pitchFamily="18" charset="0"/>
              </a:rPr>
              <a:t>рахмет!</a:t>
            </a:r>
            <a:endParaRPr lang="ru-RU" sz="4000" b="1" dirty="0">
              <a:latin typeface="Times New Roman" panose="02020603050405020304" pitchFamily="18" charset="0"/>
              <a:cs typeface="Times New Roman" panose="02020603050405020304" pitchFamily="18" charset="0"/>
            </a:endParaRPr>
          </a:p>
          <a:p>
            <a:pPr marL="0" indent="0">
              <a:buNone/>
            </a:pPr>
            <a:r>
              <a:rPr lang="kk-KZ" sz="4000" b="1" dirty="0">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4967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smtClean="0"/>
              <a:t>    </a:t>
            </a:r>
            <a:r>
              <a:rPr lang="kk-KZ" b="1" dirty="0" smtClean="0"/>
              <a:t>Міндеттері</a:t>
            </a:r>
            <a:r>
              <a:rPr lang="ru-RU" b="1" dirty="0" smtClean="0"/>
              <a:t>:</a:t>
            </a:r>
            <a:r>
              <a:rPr lang="ru-RU" dirty="0" smtClean="0"/>
              <a:t/>
            </a:r>
            <a:br>
              <a:rPr lang="ru-RU" dirty="0" smtClean="0"/>
            </a:br>
            <a:endParaRPr lang="ru-RU" dirty="0">
              <a:solidFill>
                <a:srgbClr val="FFC000"/>
              </a:solidFill>
            </a:endParaRPr>
          </a:p>
        </p:txBody>
      </p:sp>
      <p:sp>
        <p:nvSpPr>
          <p:cNvPr id="3" name="Содержимое 2"/>
          <p:cNvSpPr>
            <a:spLocks noGrp="1"/>
          </p:cNvSpPr>
          <p:nvPr>
            <p:ph idx="1"/>
          </p:nvPr>
        </p:nvSpPr>
        <p:spPr/>
        <p:txBody>
          <a:bodyPr/>
          <a:lstStyle/>
          <a:p>
            <a:r>
              <a:rPr lang="ru-RU" dirty="0" smtClean="0"/>
              <a:t>- </a:t>
            </a:r>
            <a:r>
              <a:rPr lang="kk-KZ" sz="2400" dirty="0" smtClean="0">
                <a:solidFill>
                  <a:schemeClr val="accent4">
                    <a:lumMod val="75000"/>
                  </a:schemeClr>
                </a:solidFill>
              </a:rPr>
              <a:t>табиғи апельсин не екенін білу; </a:t>
            </a:r>
            <a:endParaRPr lang="ru-RU" sz="2400" dirty="0" smtClean="0">
              <a:solidFill>
                <a:schemeClr val="accent4">
                  <a:lumMod val="75000"/>
                </a:schemeClr>
              </a:solidFill>
            </a:endParaRPr>
          </a:p>
          <a:p>
            <a:r>
              <a:rPr lang="kk-KZ" sz="2400" dirty="0" smtClean="0">
                <a:solidFill>
                  <a:schemeClr val="accent4">
                    <a:lumMod val="75000"/>
                  </a:schemeClr>
                </a:solidFill>
              </a:rPr>
              <a:t>-апельсин өсіруге қажет құралдарды дайындау; </a:t>
            </a:r>
            <a:endParaRPr lang="ru-RU" sz="2400" dirty="0" smtClean="0">
              <a:solidFill>
                <a:schemeClr val="accent4">
                  <a:lumMod val="75000"/>
                </a:schemeClr>
              </a:solidFill>
            </a:endParaRPr>
          </a:p>
          <a:p>
            <a:r>
              <a:rPr lang="ru-RU" sz="2400" dirty="0" smtClean="0">
                <a:solidFill>
                  <a:schemeClr val="accent4">
                    <a:lumMod val="75000"/>
                  </a:schemeClr>
                </a:solidFill>
              </a:rPr>
              <a:t>- </a:t>
            </a:r>
            <a:r>
              <a:rPr lang="kk-KZ" sz="2400" dirty="0" smtClean="0">
                <a:solidFill>
                  <a:schemeClr val="accent4">
                    <a:lumMod val="75000"/>
                  </a:schemeClr>
                </a:solidFill>
              </a:rPr>
              <a:t>үй талаптарында оны өсірудің технологиясын үйрену; </a:t>
            </a:r>
            <a:endParaRPr lang="ru-RU" sz="2400" dirty="0" smtClean="0">
              <a:solidFill>
                <a:schemeClr val="accent4">
                  <a:lumMod val="75000"/>
                </a:schemeClr>
              </a:solidFill>
            </a:endParaRPr>
          </a:p>
          <a:p>
            <a:r>
              <a:rPr lang="ru-RU" sz="2400" dirty="0" smtClean="0">
                <a:solidFill>
                  <a:schemeClr val="accent4">
                    <a:lumMod val="75000"/>
                  </a:schemeClr>
                </a:solidFill>
              </a:rPr>
              <a:t>- </a:t>
            </a:r>
            <a:r>
              <a:rPr lang="kk-KZ" sz="2400" dirty="0" smtClean="0">
                <a:solidFill>
                  <a:schemeClr val="accent4">
                    <a:lumMod val="75000"/>
                  </a:schemeClr>
                </a:solidFill>
              </a:rPr>
              <a:t>үйде апельсин жемісінен тұқым   алу;</a:t>
            </a:r>
            <a:endParaRPr lang="ru-RU" sz="2400" dirty="0" smtClean="0">
              <a:solidFill>
                <a:schemeClr val="accent4">
                  <a:lumMod val="75000"/>
                </a:schemeClr>
              </a:solidFill>
            </a:endParaRPr>
          </a:p>
          <a:p>
            <a:r>
              <a:rPr lang="kk-KZ" sz="2400" dirty="0" smtClean="0">
                <a:solidFill>
                  <a:schemeClr val="accent4">
                    <a:lumMod val="75000"/>
                  </a:schemeClr>
                </a:solidFill>
              </a:rPr>
              <a:t>-апельсин тұқымы  өсу кезеңін бақылап отырып, қорытындылар жасау;</a:t>
            </a:r>
            <a:endParaRPr lang="ru-RU" sz="2400" dirty="0" smtClean="0">
              <a:solidFill>
                <a:schemeClr val="accent4">
                  <a:lumMod val="75000"/>
                </a:schemeClr>
              </a:solidFill>
            </a:endParaRPr>
          </a:p>
          <a:p>
            <a:r>
              <a:rPr lang="kk-KZ" sz="2400" dirty="0" smtClean="0">
                <a:solidFill>
                  <a:schemeClr val="accent4">
                    <a:lumMod val="75000"/>
                  </a:schemeClr>
                </a:solidFill>
              </a:rPr>
              <a:t>-сыныптастарыма   жұмысымды  таныстыру;</a:t>
            </a:r>
            <a:endParaRPr lang="ru-RU" sz="2400" dirty="0" smtClean="0">
              <a:solidFill>
                <a:schemeClr val="accent4">
                  <a:lumMod val="75000"/>
                </a:schemeClr>
              </a:solidFill>
            </a:endParaRPr>
          </a:p>
        </p:txBody>
      </p:sp>
      <p:pic>
        <p:nvPicPr>
          <p:cNvPr id="4098" name="Picture 2" descr="Картинка 8 из 12500"/>
          <p:cNvPicPr>
            <a:picLocks noChangeAspect="1" noChangeArrowheads="1"/>
          </p:cNvPicPr>
          <p:nvPr/>
        </p:nvPicPr>
        <p:blipFill>
          <a:blip r:embed="rId2" cstate="print"/>
          <a:srcRect/>
          <a:stretch>
            <a:fillRect/>
          </a:stretch>
        </p:blipFill>
        <p:spPr bwMode="auto">
          <a:xfrm>
            <a:off x="4427984" y="476672"/>
            <a:ext cx="2211158" cy="13681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kk-KZ" b="1" dirty="0" smtClean="0"/>
              <a:t>I. Зерттеу  бөлімі</a:t>
            </a:r>
            <a:r>
              <a:rPr lang="ru-RU" dirty="0" smtClean="0"/>
              <a:t/>
            </a:r>
            <a:br>
              <a:rPr lang="ru-RU" dirty="0" smtClean="0"/>
            </a:br>
            <a:endParaRPr lang="ru-RU" dirty="0"/>
          </a:p>
        </p:txBody>
      </p:sp>
      <p:sp>
        <p:nvSpPr>
          <p:cNvPr id="3" name="Содержимое 2"/>
          <p:cNvSpPr>
            <a:spLocks noGrp="1"/>
          </p:cNvSpPr>
          <p:nvPr>
            <p:ph idx="1"/>
          </p:nvPr>
        </p:nvSpPr>
        <p:spPr>
          <a:xfrm>
            <a:off x="685800" y="1340768"/>
            <a:ext cx="7848600" cy="5112568"/>
          </a:xfrm>
        </p:spPr>
        <p:txBody>
          <a:bodyPr/>
          <a:lstStyle/>
          <a:p>
            <a:r>
              <a:rPr lang="kk-KZ" sz="2400" dirty="0" smtClean="0">
                <a:solidFill>
                  <a:srgbClr val="C00000"/>
                </a:solidFill>
              </a:rPr>
              <a:t>1.1. Апельсин дегеніміз не?</a:t>
            </a:r>
            <a:endParaRPr lang="ru-RU" sz="2400" dirty="0" smtClean="0">
              <a:solidFill>
                <a:srgbClr val="C00000"/>
              </a:solidFill>
            </a:endParaRPr>
          </a:p>
          <a:p>
            <a:r>
              <a:rPr lang="kk-KZ" sz="2400" dirty="0" smtClean="0">
                <a:solidFill>
                  <a:srgbClr val="C00000"/>
                </a:solidFill>
              </a:rPr>
              <a:t> Апельсин — Апельсин - мандарин гибриді (Citrus retictulata) және pomelo (Citrus maxima) және Қытайда 2,5 мыңжыл өсірілген апельсиннің жемісі (.</a:t>
            </a:r>
            <a:endParaRPr lang="ru-RU" sz="2400" dirty="0" smtClean="0">
              <a:solidFill>
                <a:srgbClr val="C00000"/>
              </a:solidFill>
            </a:endParaRPr>
          </a:p>
          <a:p>
            <a:r>
              <a:rPr lang="kk-KZ" sz="2400" dirty="0" smtClean="0">
                <a:solidFill>
                  <a:srgbClr val="C00000"/>
                </a:solidFill>
              </a:rPr>
              <a:t>«Апельсин» сөзі голланд (голландиялық) тілінен алынған; Niderl. Appelsien (қазіргі уақытта sinaasappel формасы жиі пайдаланылады),. Апфельсин, фр. Pomme de Chine «Қытайдан алма», қазір француз тіліндегі бұл атау апельсин сөзімен ауыстырылады</a:t>
            </a:r>
            <a:r>
              <a:rPr lang="kk-KZ" sz="2400" dirty="0" smtClean="0"/>
              <a:t>).</a:t>
            </a:r>
            <a:endParaRPr lang="ru-RU" sz="2400" dirty="0" smtClean="0"/>
          </a:p>
          <a:p>
            <a:endParaRPr lang="ru-RU" sz="2400" dirty="0" smtClean="0"/>
          </a:p>
        </p:txBody>
      </p:sp>
      <p:pic>
        <p:nvPicPr>
          <p:cNvPr id="4" name="Рисунок 3" descr="36_2_54.gif"/>
          <p:cNvPicPr>
            <a:picLocks noChangeAspect="1"/>
          </p:cNvPicPr>
          <p:nvPr/>
        </p:nvPicPr>
        <p:blipFill>
          <a:blip r:embed="rId2" cstate="print"/>
          <a:stretch>
            <a:fillRect/>
          </a:stretch>
        </p:blipFill>
        <p:spPr>
          <a:xfrm>
            <a:off x="7452320" y="692696"/>
            <a:ext cx="923925" cy="1008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118644" cy="864096"/>
          </a:xfrm>
        </p:spPr>
        <p:txBody>
          <a:bodyPr/>
          <a:lstStyle/>
          <a:p>
            <a:r>
              <a:rPr lang="en-US" sz="1800" dirty="0" smtClean="0"/>
              <a:t/>
            </a:r>
            <a:br>
              <a:rPr lang="en-US" sz="1800" dirty="0" smtClean="0"/>
            </a:br>
            <a:r>
              <a:rPr lang="kk-KZ" sz="1600" dirty="0" smtClean="0">
                <a:solidFill>
                  <a:srgbClr val="FF0000"/>
                </a:solidFill>
              </a:rPr>
              <a:t>Апельсин әлемнің көптеген елдерінің тропикалық және субтропикалық аймақтарында өсіріледі.</a:t>
            </a:r>
            <a:endParaRPr lang="ru-RU" sz="1600" dirty="0">
              <a:solidFill>
                <a:srgbClr val="FF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52722562"/>
              </p:ext>
            </p:extLst>
          </p:nvPr>
        </p:nvGraphicFramePr>
        <p:xfrm>
          <a:off x="323528" y="1124744"/>
          <a:ext cx="8352928" cy="2956560"/>
        </p:xfrm>
        <a:graphic>
          <a:graphicData uri="http://schemas.openxmlformats.org/drawingml/2006/table">
            <a:tbl>
              <a:tblPr firstRow="1" bandRow="1">
                <a:tableStyleId>{AF606853-7671-496A-8E4F-DF71F8EC918B}</a:tableStyleId>
              </a:tblPr>
              <a:tblGrid>
                <a:gridCol w="2427428"/>
                <a:gridCol w="2962750"/>
                <a:gridCol w="2962750"/>
              </a:tblGrid>
              <a:tr h="311754">
                <a:tc>
                  <a:txBody>
                    <a:bodyPr/>
                    <a:lstStyle/>
                    <a:p>
                      <a:r>
                        <a:rPr lang="ru-RU" u="none" dirty="0" smtClean="0"/>
                        <a:t>№</a:t>
                      </a:r>
                      <a:endParaRPr lang="ru-RU" u="none" dirty="0"/>
                    </a:p>
                  </a:txBody>
                  <a:tcPr/>
                </a:tc>
                <a:tc>
                  <a:txBody>
                    <a:bodyPr/>
                    <a:lstStyle/>
                    <a:p>
                      <a:r>
                        <a:rPr lang="ru-RU" sz="2000" u="none" dirty="0" err="1" smtClean="0">
                          <a:latin typeface="Times New Roman" pitchFamily="18" charset="0"/>
                          <a:cs typeface="Times New Roman" pitchFamily="18" charset="0"/>
                        </a:rPr>
                        <a:t>Мемлекет</a:t>
                      </a:r>
                      <a:endParaRPr lang="ru-RU" sz="2000" u="none" dirty="0">
                        <a:latin typeface="Times New Roman" pitchFamily="18" charset="0"/>
                        <a:cs typeface="Times New Roman" pitchFamily="18" charset="0"/>
                      </a:endParaRPr>
                    </a:p>
                  </a:txBody>
                  <a:tcPr/>
                </a:tc>
                <a:tc>
                  <a:txBody>
                    <a:bodyPr/>
                    <a:lstStyle/>
                    <a:p>
                      <a:r>
                        <a:rPr lang="ru-RU" dirty="0" smtClean="0"/>
                        <a:t>Мы</a:t>
                      </a:r>
                      <a:r>
                        <a:rPr lang="kk-KZ" dirty="0" smtClean="0"/>
                        <a:t>ң</a:t>
                      </a:r>
                      <a:r>
                        <a:rPr lang="kk-KZ" baseline="0" dirty="0" smtClean="0"/>
                        <a:t>  </a:t>
                      </a:r>
                      <a:r>
                        <a:rPr lang="ru-RU" dirty="0" smtClean="0"/>
                        <a:t>тонна</a:t>
                      </a:r>
                      <a:endParaRPr lang="ru-RU" dirty="0"/>
                    </a:p>
                  </a:txBody>
                  <a:tcPr/>
                </a:tc>
              </a:tr>
              <a:tr h="311754">
                <a:tc>
                  <a:txBody>
                    <a:bodyPr/>
                    <a:lstStyle/>
                    <a:p>
                      <a:r>
                        <a:rPr lang="ru-RU" u="none" smtClean="0"/>
                        <a:t>1</a:t>
                      </a:r>
                      <a:endParaRPr lang="ru-RU" u="none" dirty="0"/>
                    </a:p>
                  </a:txBody>
                  <a:tcPr/>
                </a:tc>
                <a:tc>
                  <a:txBody>
                    <a:bodyPr/>
                    <a:lstStyle/>
                    <a:p>
                      <a:r>
                        <a:rPr lang="ru-RU" sz="1800" b="0" i="0" u="none" kern="1200" dirty="0" smtClean="0">
                          <a:solidFill>
                            <a:schemeClr val="lt1"/>
                          </a:solidFill>
                          <a:latin typeface="+mn-lt"/>
                          <a:ea typeface="+mn-ea"/>
                          <a:cs typeface="+mn-cs"/>
                        </a:rPr>
                        <a:t>Бразилия</a:t>
                      </a:r>
                      <a:endParaRPr lang="ru-RU" u="none" dirty="0"/>
                    </a:p>
                  </a:txBody>
                  <a:tcPr/>
                </a:tc>
                <a:tc>
                  <a:txBody>
                    <a:bodyPr/>
                    <a:lstStyle/>
                    <a:p>
                      <a:r>
                        <a:rPr lang="ru-RU" sz="1800" b="0" i="0" kern="1200" dirty="0" smtClean="0">
                          <a:solidFill>
                            <a:schemeClr val="lt1"/>
                          </a:solidFill>
                          <a:latin typeface="+mn-lt"/>
                          <a:ea typeface="+mn-ea"/>
                          <a:cs typeface="+mn-cs"/>
                        </a:rPr>
                        <a:t>17 818</a:t>
                      </a:r>
                      <a:endParaRPr lang="ru-RU" dirty="0"/>
                    </a:p>
                  </a:txBody>
                  <a:tcPr/>
                </a:tc>
              </a:tr>
              <a:tr h="311754">
                <a:tc>
                  <a:txBody>
                    <a:bodyPr/>
                    <a:lstStyle/>
                    <a:p>
                      <a:r>
                        <a:rPr lang="ru-RU" smtClean="0"/>
                        <a:t>2</a:t>
                      </a:r>
                      <a:endParaRPr lang="ru-RU" dirty="0"/>
                    </a:p>
                  </a:txBody>
                  <a:tcPr/>
                </a:tc>
                <a:tc>
                  <a:txBody>
                    <a:bodyPr/>
                    <a:lstStyle/>
                    <a:p>
                      <a:r>
                        <a:rPr lang="ru-RU" dirty="0" smtClean="0"/>
                        <a:t>США</a:t>
                      </a:r>
                      <a:endParaRPr lang="ru-RU" dirty="0"/>
                    </a:p>
                  </a:txBody>
                  <a:tcPr/>
                </a:tc>
                <a:tc>
                  <a:txBody>
                    <a:bodyPr/>
                    <a:lstStyle/>
                    <a:p>
                      <a:r>
                        <a:rPr lang="ru-RU" sz="1800" b="0" i="0" kern="1200" dirty="0" smtClean="0">
                          <a:solidFill>
                            <a:schemeClr val="lt1"/>
                          </a:solidFill>
                          <a:latin typeface="+mn-lt"/>
                          <a:ea typeface="+mn-ea"/>
                          <a:cs typeface="+mn-cs"/>
                        </a:rPr>
                        <a:t>8 280</a:t>
                      </a:r>
                      <a:endParaRPr lang="ru-RU" dirty="0"/>
                    </a:p>
                  </a:txBody>
                  <a:tcPr/>
                </a:tc>
              </a:tr>
              <a:tr h="311754">
                <a:tc>
                  <a:txBody>
                    <a:bodyPr/>
                    <a:lstStyle/>
                    <a:p>
                      <a:r>
                        <a:rPr lang="ru-RU" smtClean="0"/>
                        <a:t>3</a:t>
                      </a:r>
                      <a:endParaRPr lang="ru-RU" dirty="0"/>
                    </a:p>
                  </a:txBody>
                  <a:tcPr/>
                </a:tc>
                <a:tc>
                  <a:txBody>
                    <a:bodyPr/>
                    <a:lstStyle/>
                    <a:p>
                      <a:r>
                        <a:rPr lang="ru-RU" dirty="0" smtClean="0"/>
                        <a:t>Индия</a:t>
                      </a:r>
                      <a:endParaRPr lang="ru-RU" dirty="0"/>
                    </a:p>
                  </a:txBody>
                  <a:tcPr/>
                </a:tc>
                <a:tc>
                  <a:txBody>
                    <a:bodyPr/>
                    <a:lstStyle/>
                    <a:p>
                      <a:r>
                        <a:rPr lang="ru-RU" sz="1800" b="0" i="0" kern="1200" dirty="0" smtClean="0">
                          <a:solidFill>
                            <a:schemeClr val="lt1"/>
                          </a:solidFill>
                          <a:latin typeface="+mn-lt"/>
                          <a:ea typeface="+mn-ea"/>
                          <a:cs typeface="+mn-cs"/>
                        </a:rPr>
                        <a:t>5 201</a:t>
                      </a:r>
                      <a:endParaRPr lang="ru-RU" dirty="0"/>
                    </a:p>
                  </a:txBody>
                  <a:tcPr/>
                </a:tc>
              </a:tr>
              <a:tr h="311754">
                <a:tc>
                  <a:txBody>
                    <a:bodyPr/>
                    <a:lstStyle/>
                    <a:p>
                      <a:r>
                        <a:rPr lang="ru-RU" smtClean="0"/>
                        <a:t>4</a:t>
                      </a:r>
                      <a:endParaRPr lang="ru-RU" dirty="0"/>
                    </a:p>
                  </a:txBody>
                  <a:tcPr/>
                </a:tc>
                <a:tc>
                  <a:txBody>
                    <a:bodyPr/>
                    <a:lstStyle/>
                    <a:p>
                      <a:r>
                        <a:rPr lang="ru-RU" dirty="0" smtClean="0"/>
                        <a:t>Китай</a:t>
                      </a:r>
                      <a:endParaRPr lang="ru-RU" dirty="0"/>
                    </a:p>
                  </a:txBody>
                  <a:tcPr/>
                </a:tc>
                <a:tc>
                  <a:txBody>
                    <a:bodyPr/>
                    <a:lstStyle/>
                    <a:p>
                      <a:r>
                        <a:rPr lang="ru-RU" sz="1800" b="0" i="0" kern="1200" dirty="0" smtClean="0">
                          <a:solidFill>
                            <a:schemeClr val="lt1"/>
                          </a:solidFill>
                          <a:latin typeface="+mn-lt"/>
                          <a:ea typeface="+mn-ea"/>
                          <a:cs typeface="+mn-cs"/>
                        </a:rPr>
                        <a:t>4 864</a:t>
                      </a:r>
                      <a:endParaRPr lang="ru-RU" dirty="0"/>
                    </a:p>
                  </a:txBody>
                  <a:tcPr/>
                </a:tc>
              </a:tr>
              <a:tr h="311754">
                <a:tc>
                  <a:txBody>
                    <a:bodyPr/>
                    <a:lstStyle/>
                    <a:p>
                      <a:r>
                        <a:rPr lang="ru-RU" dirty="0" smtClean="0"/>
                        <a:t>5</a:t>
                      </a:r>
                      <a:endParaRPr lang="ru-RU" dirty="0"/>
                    </a:p>
                  </a:txBody>
                  <a:tcPr/>
                </a:tc>
                <a:tc>
                  <a:txBody>
                    <a:bodyPr/>
                    <a:lstStyle/>
                    <a:p>
                      <a:r>
                        <a:rPr lang="ru-RU" dirty="0" smtClean="0"/>
                        <a:t>Мексика</a:t>
                      </a:r>
                      <a:endParaRPr lang="ru-RU" dirty="0"/>
                    </a:p>
                  </a:txBody>
                  <a:tcPr/>
                </a:tc>
                <a:tc>
                  <a:txBody>
                    <a:bodyPr/>
                    <a:lstStyle/>
                    <a:p>
                      <a:r>
                        <a:rPr lang="ru-RU" sz="1800" b="0" i="0" kern="1200" dirty="0" smtClean="0">
                          <a:solidFill>
                            <a:schemeClr val="lt1"/>
                          </a:solidFill>
                          <a:latin typeface="+mn-lt"/>
                          <a:ea typeface="+mn-ea"/>
                          <a:cs typeface="+mn-cs"/>
                        </a:rPr>
                        <a:t>4 193</a:t>
                      </a:r>
                      <a:endParaRPr lang="ru-RU" dirty="0"/>
                    </a:p>
                  </a:txBody>
                  <a:tcPr/>
                </a:tc>
              </a:tr>
              <a:tr h="311754">
                <a:tc>
                  <a:txBody>
                    <a:bodyPr/>
                    <a:lstStyle/>
                    <a:p>
                      <a:r>
                        <a:rPr lang="ru-RU" smtClean="0"/>
                        <a:t>6</a:t>
                      </a:r>
                      <a:endParaRPr lang="ru-RU" dirty="0"/>
                    </a:p>
                  </a:txBody>
                  <a:tcPr/>
                </a:tc>
                <a:tc>
                  <a:txBody>
                    <a:bodyPr/>
                    <a:lstStyle/>
                    <a:p>
                      <a:r>
                        <a:rPr lang="ru-RU" dirty="0" smtClean="0"/>
                        <a:t>Иран</a:t>
                      </a:r>
                      <a:endParaRPr lang="ru-RU" dirty="0"/>
                    </a:p>
                  </a:txBody>
                  <a:tcPr/>
                </a:tc>
                <a:tc>
                  <a:txBody>
                    <a:bodyPr/>
                    <a:lstStyle/>
                    <a:p>
                      <a:r>
                        <a:rPr lang="ru-RU" sz="1800" b="0" i="0" kern="1200" dirty="0" smtClean="0">
                          <a:solidFill>
                            <a:schemeClr val="lt1"/>
                          </a:solidFill>
                          <a:latin typeface="+mn-lt"/>
                          <a:ea typeface="+mn-ea"/>
                          <a:cs typeface="+mn-cs"/>
                        </a:rPr>
                        <a:t>2 713</a:t>
                      </a:r>
                      <a:endParaRPr lang="ru-RU" dirty="0"/>
                    </a:p>
                  </a:txBody>
                  <a:tcPr/>
                </a:tc>
              </a:tr>
              <a:tr h="311754">
                <a:tc>
                  <a:txBody>
                    <a:bodyPr/>
                    <a:lstStyle/>
                    <a:p>
                      <a:r>
                        <a:rPr lang="ru-RU" dirty="0" smtClean="0"/>
                        <a:t>7</a:t>
                      </a:r>
                      <a:endParaRPr lang="ru-RU" dirty="0"/>
                    </a:p>
                  </a:txBody>
                  <a:tcPr/>
                </a:tc>
                <a:tc>
                  <a:txBody>
                    <a:bodyPr/>
                    <a:lstStyle/>
                    <a:p>
                      <a:r>
                        <a:rPr lang="ru-RU" dirty="0" smtClean="0"/>
                        <a:t>Италия</a:t>
                      </a:r>
                      <a:endParaRPr lang="ru-RU" dirty="0"/>
                    </a:p>
                  </a:txBody>
                  <a:tcPr/>
                </a:tc>
                <a:tc>
                  <a:txBody>
                    <a:bodyPr/>
                    <a:lstStyle/>
                    <a:p>
                      <a:r>
                        <a:rPr lang="ru-RU" sz="1800" b="0" i="0" kern="1200" dirty="0" smtClean="0">
                          <a:solidFill>
                            <a:schemeClr val="lt1"/>
                          </a:solidFill>
                          <a:latin typeface="+mn-lt"/>
                          <a:ea typeface="+mn-ea"/>
                          <a:cs typeface="+mn-cs"/>
                        </a:rPr>
                        <a:t>2 617</a:t>
                      </a:r>
                      <a:endParaRPr lang="ru-RU" dirty="0"/>
                    </a:p>
                  </a:txBody>
                  <a:tcPr/>
                </a:tc>
              </a:tr>
            </a:tbl>
          </a:graphicData>
        </a:graphic>
      </p:graphicFrame>
      <p:graphicFrame>
        <p:nvGraphicFramePr>
          <p:cNvPr id="5" name="Содержимое 3"/>
          <p:cNvGraphicFramePr>
            <a:graphicFrameLocks/>
          </p:cNvGraphicFramePr>
          <p:nvPr/>
        </p:nvGraphicFramePr>
        <p:xfrm>
          <a:off x="323529" y="3731017"/>
          <a:ext cx="8280918" cy="2938343"/>
        </p:xfrm>
        <a:graphic>
          <a:graphicData uri="http://schemas.openxmlformats.org/drawingml/2006/table">
            <a:tbl>
              <a:tblPr firstRow="1" bandRow="1">
                <a:tableStyleId>{AF606853-7671-496A-8E4F-DF71F8EC918B}</a:tableStyleId>
              </a:tblPr>
              <a:tblGrid>
                <a:gridCol w="2448271"/>
                <a:gridCol w="2808312"/>
                <a:gridCol w="3024335"/>
              </a:tblGrid>
              <a:tr h="429717">
                <a:tc>
                  <a:txBody>
                    <a:bodyPr/>
                    <a:lstStyle/>
                    <a:p>
                      <a:r>
                        <a:rPr lang="ru-RU" dirty="0" smtClean="0"/>
                        <a:t>8</a:t>
                      </a:r>
                      <a:endParaRPr lang="ru-RU" dirty="0"/>
                    </a:p>
                  </a:txBody>
                  <a:tcPr/>
                </a:tc>
                <a:tc>
                  <a:txBody>
                    <a:bodyPr/>
                    <a:lstStyle/>
                    <a:p>
                      <a:r>
                        <a:rPr lang="ru-RU" dirty="0" smtClean="0"/>
                        <a:t>Испания </a:t>
                      </a:r>
                      <a:endParaRPr lang="ru-RU" dirty="0"/>
                    </a:p>
                  </a:txBody>
                  <a:tcPr/>
                </a:tc>
                <a:tc>
                  <a:txBody>
                    <a:bodyPr/>
                    <a:lstStyle/>
                    <a:p>
                      <a:r>
                        <a:rPr lang="ru-RU" sz="1800" b="0" i="0" kern="1200" dirty="0" smtClean="0">
                          <a:solidFill>
                            <a:schemeClr val="lt1"/>
                          </a:solidFill>
                          <a:latin typeface="+mn-lt"/>
                          <a:ea typeface="+mn-ea"/>
                          <a:cs typeface="+mn-cs"/>
                        </a:rPr>
                        <a:t>2 359</a:t>
                      </a:r>
                      <a:endParaRPr lang="ru-RU" dirty="0"/>
                    </a:p>
                  </a:txBody>
                  <a:tcPr/>
                </a:tc>
              </a:tr>
              <a:tr h="429717">
                <a:tc>
                  <a:txBody>
                    <a:bodyPr/>
                    <a:lstStyle/>
                    <a:p>
                      <a:r>
                        <a:rPr lang="ru-RU" dirty="0" smtClean="0"/>
                        <a:t>9</a:t>
                      </a:r>
                      <a:endParaRPr lang="ru-RU" dirty="0"/>
                    </a:p>
                  </a:txBody>
                  <a:tcPr/>
                </a:tc>
                <a:tc>
                  <a:txBody>
                    <a:bodyPr/>
                    <a:lstStyle/>
                    <a:p>
                      <a:r>
                        <a:rPr lang="ru-RU" dirty="0" smtClean="0"/>
                        <a:t>Египет</a:t>
                      </a:r>
                      <a:endParaRPr lang="ru-RU" dirty="0"/>
                    </a:p>
                  </a:txBody>
                  <a:tcPr/>
                </a:tc>
                <a:tc>
                  <a:txBody>
                    <a:bodyPr/>
                    <a:lstStyle/>
                    <a:p>
                      <a:r>
                        <a:rPr lang="ru-RU" sz="1800" b="0" i="0" kern="1200" dirty="0" smtClean="0">
                          <a:solidFill>
                            <a:schemeClr val="lt1"/>
                          </a:solidFill>
                          <a:latin typeface="+mn-lt"/>
                          <a:ea typeface="+mn-ea"/>
                          <a:cs typeface="+mn-cs"/>
                        </a:rPr>
                        <a:t>2 200</a:t>
                      </a:r>
                      <a:endParaRPr lang="ru-RU" dirty="0"/>
                    </a:p>
                  </a:txBody>
                  <a:tcPr/>
                </a:tc>
              </a:tr>
              <a:tr h="429717">
                <a:tc>
                  <a:txBody>
                    <a:bodyPr/>
                    <a:lstStyle/>
                    <a:p>
                      <a:r>
                        <a:rPr lang="ru-RU" dirty="0" smtClean="0"/>
                        <a:t>10</a:t>
                      </a:r>
                      <a:endParaRPr lang="ru-RU" dirty="0"/>
                    </a:p>
                  </a:txBody>
                  <a:tcPr/>
                </a:tc>
                <a:tc>
                  <a:txBody>
                    <a:bodyPr/>
                    <a:lstStyle/>
                    <a:p>
                      <a:r>
                        <a:rPr lang="ru-RU" dirty="0" smtClean="0"/>
                        <a:t>Индонезия </a:t>
                      </a:r>
                      <a:endParaRPr lang="ru-RU" dirty="0"/>
                    </a:p>
                  </a:txBody>
                  <a:tcPr/>
                </a:tc>
                <a:tc>
                  <a:txBody>
                    <a:bodyPr/>
                    <a:lstStyle/>
                    <a:p>
                      <a:r>
                        <a:rPr lang="ru-RU" sz="1800" b="0" i="0" kern="1200" dirty="0" smtClean="0">
                          <a:solidFill>
                            <a:schemeClr val="lt1"/>
                          </a:solidFill>
                          <a:latin typeface="+mn-lt"/>
                          <a:ea typeface="+mn-ea"/>
                          <a:cs typeface="+mn-cs"/>
                        </a:rPr>
                        <a:t>2 102</a:t>
                      </a:r>
                      <a:endParaRPr lang="ru-RU" dirty="0"/>
                    </a:p>
                  </a:txBody>
                  <a:tcPr/>
                </a:tc>
              </a:tr>
              <a:tr h="429717">
                <a:tc>
                  <a:txBody>
                    <a:bodyPr/>
                    <a:lstStyle/>
                    <a:p>
                      <a:r>
                        <a:rPr lang="ru-RU" dirty="0" smtClean="0"/>
                        <a:t>11</a:t>
                      </a:r>
                      <a:endParaRPr lang="ru-RU" dirty="0"/>
                    </a:p>
                  </a:txBody>
                  <a:tcPr/>
                </a:tc>
                <a:tc>
                  <a:txBody>
                    <a:bodyPr/>
                    <a:lstStyle/>
                    <a:p>
                      <a:r>
                        <a:rPr lang="ru-RU" dirty="0" smtClean="0"/>
                        <a:t>Турция </a:t>
                      </a:r>
                      <a:endParaRPr lang="ru-RU" dirty="0"/>
                    </a:p>
                  </a:txBody>
                  <a:tcPr/>
                </a:tc>
                <a:tc>
                  <a:txBody>
                    <a:bodyPr/>
                    <a:lstStyle/>
                    <a:p>
                      <a:r>
                        <a:rPr lang="ru-RU" sz="1800" b="0" i="0" kern="1200" dirty="0" smtClean="0">
                          <a:solidFill>
                            <a:schemeClr val="lt1"/>
                          </a:solidFill>
                          <a:latin typeface="+mn-lt"/>
                          <a:ea typeface="+mn-ea"/>
                          <a:cs typeface="+mn-cs"/>
                        </a:rPr>
                        <a:t>1 689</a:t>
                      </a:r>
                      <a:endParaRPr lang="ru-RU" dirty="0"/>
                    </a:p>
                  </a:txBody>
                  <a:tcPr/>
                </a:tc>
              </a:tr>
              <a:tr h="429717">
                <a:tc>
                  <a:txBody>
                    <a:bodyPr/>
                    <a:lstStyle/>
                    <a:p>
                      <a:r>
                        <a:rPr lang="ru-RU" dirty="0" smtClean="0"/>
                        <a:t>12</a:t>
                      </a:r>
                      <a:endParaRPr lang="ru-RU" dirty="0"/>
                    </a:p>
                  </a:txBody>
                  <a:tcPr/>
                </a:tc>
                <a:tc>
                  <a:txBody>
                    <a:bodyPr/>
                    <a:lstStyle/>
                    <a:p>
                      <a:r>
                        <a:rPr lang="ru-RU" dirty="0" smtClean="0"/>
                        <a:t>Пакистан</a:t>
                      </a:r>
                      <a:endParaRPr lang="ru-RU" dirty="0"/>
                    </a:p>
                  </a:txBody>
                  <a:tcPr/>
                </a:tc>
                <a:tc>
                  <a:txBody>
                    <a:bodyPr/>
                    <a:lstStyle/>
                    <a:p>
                      <a:r>
                        <a:rPr lang="ru-RU" sz="1800" b="0" i="0" kern="1200" dirty="0" smtClean="0">
                          <a:solidFill>
                            <a:schemeClr val="lt1"/>
                          </a:solidFill>
                          <a:latin typeface="+mn-lt"/>
                          <a:ea typeface="+mn-ea"/>
                          <a:cs typeface="+mn-cs"/>
                        </a:rPr>
                        <a:t>1 492</a:t>
                      </a:r>
                      <a:endParaRPr lang="ru-RU" dirty="0"/>
                    </a:p>
                  </a:txBody>
                  <a:tcPr/>
                </a:tc>
              </a:tr>
              <a:tr h="789758">
                <a:tc>
                  <a:txBody>
                    <a:bodyPr/>
                    <a:lstStyle/>
                    <a:p>
                      <a:r>
                        <a:rPr lang="en-US" dirty="0" smtClean="0"/>
                        <a:t>13</a:t>
                      </a:r>
                      <a:endParaRPr lang="ru-RU" dirty="0"/>
                    </a:p>
                  </a:txBody>
                  <a:tcPr/>
                </a:tc>
                <a:tc>
                  <a:txBody>
                    <a:bodyPr/>
                    <a:lstStyle/>
                    <a:p>
                      <a:r>
                        <a:rPr lang="ru-RU" dirty="0" smtClean="0"/>
                        <a:t>Греция</a:t>
                      </a:r>
                      <a:endParaRPr lang="ru-RU" dirty="0"/>
                    </a:p>
                  </a:txBody>
                  <a:tcPr/>
                </a:tc>
                <a:tc>
                  <a:txBody>
                    <a:bodyPr/>
                    <a:lstStyle/>
                    <a:p>
                      <a:r>
                        <a:rPr lang="en-US" dirty="0" smtClean="0"/>
                        <a:t>800</a:t>
                      </a:r>
                      <a:endParaRPr lang="ru-RU"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792088"/>
          </a:xfrm>
        </p:spPr>
        <p:txBody>
          <a:bodyPr/>
          <a:lstStyle/>
          <a:p>
            <a:r>
              <a:rPr lang="en-US" sz="5400" b="1" dirty="0" smtClean="0">
                <a:solidFill>
                  <a:srgbClr val="C00000"/>
                </a:solidFill>
                <a:latin typeface="Times New Roman" pitchFamily="18" charset="0"/>
                <a:cs typeface="Times New Roman" pitchFamily="18" charset="0"/>
              </a:rPr>
              <a:t/>
            </a:r>
            <a:br>
              <a:rPr lang="en-US" sz="5400" b="1" dirty="0" smtClean="0">
                <a:solidFill>
                  <a:srgbClr val="C00000"/>
                </a:solidFill>
                <a:latin typeface="Times New Roman" pitchFamily="18" charset="0"/>
                <a:cs typeface="Times New Roman" pitchFamily="18" charset="0"/>
              </a:rPr>
            </a:br>
            <a:r>
              <a:rPr lang="en-US" sz="5400" b="1" dirty="0" smtClean="0">
                <a:solidFill>
                  <a:srgbClr val="C00000"/>
                </a:solidFill>
                <a:latin typeface="Times New Roman" pitchFamily="18" charset="0"/>
                <a:cs typeface="Times New Roman" pitchFamily="18" charset="0"/>
              </a:rPr>
              <a:t/>
            </a:r>
            <a:br>
              <a:rPr lang="en-US" sz="5400" b="1" dirty="0" smtClean="0">
                <a:solidFill>
                  <a:srgbClr val="C00000"/>
                </a:solidFill>
                <a:latin typeface="Times New Roman" pitchFamily="18" charset="0"/>
                <a:cs typeface="Times New Roman" pitchFamily="18" charset="0"/>
              </a:rPr>
            </a:br>
            <a:r>
              <a:rPr lang="en-US" sz="5400" b="1" dirty="0" smtClean="0">
                <a:solidFill>
                  <a:srgbClr val="C00000"/>
                </a:solidFill>
                <a:latin typeface="Times New Roman" pitchFamily="18" charset="0"/>
                <a:cs typeface="Times New Roman" pitchFamily="18" charset="0"/>
              </a:rPr>
              <a:t/>
            </a:r>
            <a:br>
              <a:rPr lang="en-US" sz="5400" b="1" dirty="0" smtClean="0">
                <a:solidFill>
                  <a:srgbClr val="C00000"/>
                </a:solidFill>
                <a:latin typeface="Times New Roman" pitchFamily="18" charset="0"/>
                <a:cs typeface="Times New Roman" pitchFamily="18" charset="0"/>
              </a:rPr>
            </a:br>
            <a:r>
              <a:rPr lang="en-US" sz="5400" b="1" dirty="0" smtClean="0">
                <a:solidFill>
                  <a:srgbClr val="C00000"/>
                </a:solidFill>
                <a:latin typeface="Times New Roman" pitchFamily="18" charset="0"/>
                <a:cs typeface="Times New Roman" pitchFamily="18" charset="0"/>
              </a:rPr>
              <a:t/>
            </a:r>
            <a:br>
              <a:rPr lang="en-US" sz="5400" b="1" dirty="0" smtClean="0">
                <a:solidFill>
                  <a:srgbClr val="C00000"/>
                </a:solidFill>
                <a:latin typeface="Times New Roman" pitchFamily="18" charset="0"/>
                <a:cs typeface="Times New Roman" pitchFamily="18" charset="0"/>
              </a:rPr>
            </a:br>
            <a:r>
              <a:rPr lang="kk-KZ" sz="5400" b="1" dirty="0" smtClean="0">
                <a:solidFill>
                  <a:schemeClr val="accent1"/>
                </a:solidFill>
                <a:latin typeface="Times New Roman" pitchFamily="18" charset="0"/>
                <a:cs typeface="Times New Roman" pitchFamily="18" charset="0"/>
              </a:rPr>
              <a:t>Апельсиннің түрлері</a:t>
            </a:r>
            <a:r>
              <a:rPr lang="ru-RU" sz="5400" b="1" dirty="0" smtClean="0">
                <a:solidFill>
                  <a:schemeClr val="accent1"/>
                </a:solidFill>
                <a:latin typeface="Times New Roman" pitchFamily="18" charset="0"/>
                <a:cs typeface="Times New Roman" pitchFamily="18" charset="0"/>
              </a:rPr>
              <a:t>:</a:t>
            </a:r>
            <a:r>
              <a:rPr lang="ru-RU" sz="5400" b="1" dirty="0" smtClean="0">
                <a:solidFill>
                  <a:srgbClr val="C00000"/>
                </a:solidFill>
                <a:latin typeface="Times New Roman" pitchFamily="18" charset="0"/>
                <a:cs typeface="Times New Roman" pitchFamily="18" charset="0"/>
              </a:rPr>
              <a:t/>
            </a:r>
            <a:br>
              <a:rPr lang="ru-RU" sz="5400" b="1" dirty="0" smtClean="0">
                <a:solidFill>
                  <a:srgbClr val="C00000"/>
                </a:solidFill>
                <a:latin typeface="Times New Roman" pitchFamily="18" charset="0"/>
                <a:cs typeface="Times New Roman" pitchFamily="18" charset="0"/>
              </a:rPr>
            </a:br>
            <a:r>
              <a:rPr lang="kk-KZ" sz="2400" dirty="0" smtClean="0">
                <a:solidFill>
                  <a:srgbClr val="CC6600"/>
                </a:solidFill>
                <a:latin typeface="Times New Roman" pitchFamily="18" charset="0"/>
                <a:cs typeface="Times New Roman" pitchFamily="18" charset="0"/>
              </a:rPr>
              <a:t>Апельсин сорттары үш топқа бөлінеді</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r>
              <a:rPr lang="en-US" sz="5400" b="1" dirty="0" smtClean="0">
                <a:solidFill>
                  <a:srgbClr val="C00000"/>
                </a:solidFill>
                <a:latin typeface="Times New Roman" pitchFamily="18" charset="0"/>
                <a:cs typeface="Times New Roman" pitchFamily="18" charset="0"/>
              </a:rPr>
              <a:t/>
            </a:r>
            <a:br>
              <a:rPr lang="en-US" sz="5400" b="1" dirty="0" smtClean="0">
                <a:solidFill>
                  <a:srgbClr val="C00000"/>
                </a:solidFill>
                <a:latin typeface="Times New Roman" pitchFamily="18" charset="0"/>
                <a:cs typeface="Times New Roman" pitchFamily="18" charset="0"/>
              </a:rPr>
            </a:b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endParaRPr lang="ru-RU" sz="5400" dirty="0"/>
          </a:p>
        </p:txBody>
      </p:sp>
      <p:sp>
        <p:nvSpPr>
          <p:cNvPr id="3" name="Содержимое 2"/>
          <p:cNvSpPr>
            <a:spLocks noGrp="1"/>
          </p:cNvSpPr>
          <p:nvPr>
            <p:ph idx="1"/>
          </p:nvPr>
        </p:nvSpPr>
        <p:spPr>
          <a:xfrm>
            <a:off x="683568" y="1772816"/>
            <a:ext cx="3022104" cy="4065315"/>
          </a:xfrm>
        </p:spPr>
        <p:txBody>
          <a:bodyPr/>
          <a:lstStyle/>
          <a:p>
            <a:r>
              <a:rPr lang="kk-KZ" dirty="0" smtClean="0">
                <a:solidFill>
                  <a:srgbClr val="FF0000"/>
                </a:solidFill>
                <a:latin typeface="Times New Roman" pitchFamily="18" charset="0"/>
                <a:cs typeface="Times New Roman" pitchFamily="18" charset="0"/>
              </a:rPr>
              <a:t>бірінші топ - әдеттегі және таныс нысанда жемістерді, яғни, дөңгелектелген, әдемі теріге ие сорттар</a:t>
            </a:r>
            <a:endParaRPr lang="ru-RU" dirty="0">
              <a:solidFill>
                <a:srgbClr val="FF0000"/>
              </a:solidFill>
            </a:endParaRPr>
          </a:p>
        </p:txBody>
      </p:sp>
      <p:pic>
        <p:nvPicPr>
          <p:cNvPr id="4098" name="Picture 2" descr="C:\Users\15\Desktop\fukumoto_orangen.jpg"/>
          <p:cNvPicPr>
            <a:picLocks noChangeAspect="1" noChangeArrowheads="1"/>
          </p:cNvPicPr>
          <p:nvPr/>
        </p:nvPicPr>
        <p:blipFill>
          <a:blip r:embed="rId2" cstate="print"/>
          <a:srcRect/>
          <a:stretch>
            <a:fillRect/>
          </a:stretch>
        </p:blipFill>
        <p:spPr bwMode="auto">
          <a:xfrm>
            <a:off x="3635896" y="1700808"/>
            <a:ext cx="4032448" cy="1872208"/>
          </a:xfrm>
          <a:prstGeom prst="rect">
            <a:avLst/>
          </a:prstGeom>
          <a:noFill/>
        </p:spPr>
      </p:pic>
      <p:pic>
        <p:nvPicPr>
          <p:cNvPr id="6" name="Picture 3" descr="C:\Users\15\Desktop\m3c0313e.jpg"/>
          <p:cNvPicPr>
            <a:picLocks noChangeAspect="1" noChangeArrowheads="1"/>
          </p:cNvPicPr>
          <p:nvPr/>
        </p:nvPicPr>
        <p:blipFill>
          <a:blip r:embed="rId3" cstate="print"/>
          <a:srcRect/>
          <a:stretch>
            <a:fillRect/>
          </a:stretch>
        </p:blipFill>
        <p:spPr bwMode="auto">
          <a:xfrm>
            <a:off x="3923928" y="3789040"/>
            <a:ext cx="3888432" cy="19075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3598168" cy="4968552"/>
          </a:xfrm>
        </p:spPr>
        <p:txBody>
          <a:bodyPr/>
          <a:lstStyle/>
          <a:p>
            <a:r>
              <a:rPr lang="kk-KZ" dirty="0" smtClean="0">
                <a:solidFill>
                  <a:srgbClr val="00B050"/>
                </a:solidFill>
                <a:latin typeface="Times New Roman" pitchFamily="18" charset="0"/>
                <a:cs typeface="Times New Roman" pitchFamily="18" charset="0"/>
              </a:rPr>
              <a:t>- </a:t>
            </a:r>
            <a:r>
              <a:rPr lang="kk-KZ" sz="3200" dirty="0" smtClean="0">
                <a:solidFill>
                  <a:srgbClr val="00B050"/>
                </a:solidFill>
                <a:latin typeface="Times New Roman" pitchFamily="18" charset="0"/>
                <a:cs typeface="Times New Roman" pitchFamily="18" charset="0"/>
              </a:rPr>
              <a:t>екінші топқа «кружевным» (невлю) жемістері бар сорттар кіреді: олардың үстінде екінші кішігірім дөңгелек қызғылт сортты кебек бар;</a:t>
            </a:r>
            <a:endParaRPr lang="ru-RU" sz="3200" dirty="0" smtClean="0">
              <a:solidFill>
                <a:srgbClr val="00B050"/>
              </a:solidFill>
              <a:latin typeface="Times New Roman" pitchFamily="18" charset="0"/>
              <a:cs typeface="Times New Roman" pitchFamily="18" charset="0"/>
            </a:endParaRPr>
          </a:p>
          <a:p>
            <a:endParaRPr lang="ru-RU" dirty="0"/>
          </a:p>
        </p:txBody>
      </p:sp>
      <p:pic>
        <p:nvPicPr>
          <p:cNvPr id="2052" name="Picture 4" descr="C:\Users\15\Desktop\prodam-apelsiny-i-mandariny-Royal-Citrus--ae74-1321047086916924-3-big.jpg"/>
          <p:cNvPicPr>
            <a:picLocks noChangeAspect="1" noChangeArrowheads="1"/>
          </p:cNvPicPr>
          <p:nvPr/>
        </p:nvPicPr>
        <p:blipFill>
          <a:blip r:embed="rId2" cstate="print"/>
          <a:srcRect/>
          <a:stretch>
            <a:fillRect/>
          </a:stretch>
        </p:blipFill>
        <p:spPr bwMode="auto">
          <a:xfrm>
            <a:off x="4355977" y="3356992"/>
            <a:ext cx="3771286" cy="2128069"/>
          </a:xfrm>
          <a:prstGeom prst="rect">
            <a:avLst/>
          </a:prstGeom>
          <a:noFill/>
        </p:spPr>
      </p:pic>
      <p:pic>
        <p:nvPicPr>
          <p:cNvPr id="2053" name="Picture 5" descr="C:\Users\15\Desktop\2015-11-26_143958_0.jpg"/>
          <p:cNvPicPr>
            <a:picLocks noChangeAspect="1" noChangeArrowheads="1"/>
          </p:cNvPicPr>
          <p:nvPr/>
        </p:nvPicPr>
        <p:blipFill>
          <a:blip r:embed="rId3" cstate="print"/>
          <a:srcRect/>
          <a:stretch>
            <a:fillRect/>
          </a:stretch>
        </p:blipFill>
        <p:spPr bwMode="auto">
          <a:xfrm>
            <a:off x="4283968" y="908720"/>
            <a:ext cx="4032448" cy="21602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76672"/>
            <a:ext cx="3310136" cy="5649491"/>
          </a:xfrm>
        </p:spPr>
        <p:txBody>
          <a:bodyPr/>
          <a:lstStyle/>
          <a:p>
            <a:r>
              <a:rPr lang="kk-KZ" dirty="0" smtClean="0">
                <a:solidFill>
                  <a:srgbClr val="0070C0"/>
                </a:solidFill>
                <a:latin typeface="Times New Roman" pitchFamily="18" charset="0"/>
                <a:cs typeface="Times New Roman" pitchFamily="18" charset="0"/>
              </a:rPr>
              <a:t>үшінші топқа Корольки тиесілі - кішкентай апельсиндер. Олар қышқыл болады, қызыл немесе қызыл түсті салдарды құрайды.</a:t>
            </a:r>
            <a:endParaRPr lang="ru-RU" dirty="0"/>
          </a:p>
        </p:txBody>
      </p:sp>
      <p:pic>
        <p:nvPicPr>
          <p:cNvPr id="4" name="Picture 2" descr="C:\Users\15\Desktop\siciliyskiy-apelsin.jpg"/>
          <p:cNvPicPr>
            <a:picLocks noChangeAspect="1" noChangeArrowheads="1"/>
          </p:cNvPicPr>
          <p:nvPr/>
        </p:nvPicPr>
        <p:blipFill>
          <a:blip r:embed="rId2" cstate="print"/>
          <a:srcRect/>
          <a:stretch>
            <a:fillRect/>
          </a:stretch>
        </p:blipFill>
        <p:spPr bwMode="auto">
          <a:xfrm>
            <a:off x="3995936" y="762418"/>
            <a:ext cx="4248472" cy="2090518"/>
          </a:xfrm>
          <a:prstGeom prst="rect">
            <a:avLst/>
          </a:prstGeom>
          <a:noFill/>
        </p:spPr>
      </p:pic>
      <p:pic>
        <p:nvPicPr>
          <p:cNvPr id="3074" name="Picture 2" descr="C:\Users\15\Desktop\Apelsin-korolyok2.jpg"/>
          <p:cNvPicPr>
            <a:picLocks noChangeAspect="1" noChangeArrowheads="1"/>
          </p:cNvPicPr>
          <p:nvPr/>
        </p:nvPicPr>
        <p:blipFill>
          <a:blip r:embed="rId3" cstate="print"/>
          <a:srcRect/>
          <a:stretch>
            <a:fillRect/>
          </a:stretch>
        </p:blipFill>
        <p:spPr bwMode="auto">
          <a:xfrm>
            <a:off x="4067944" y="3140968"/>
            <a:ext cx="4248472" cy="25202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t/>
            </a:r>
            <a:br>
              <a:rPr lang="kk-KZ" b="1" dirty="0" smtClean="0"/>
            </a:br>
            <a:r>
              <a:rPr lang="kk-KZ" b="1" dirty="0" smtClean="0"/>
              <a:t>Апельсинның құрамы және пайдасы</a:t>
            </a:r>
            <a:r>
              <a:rPr lang="ru-RU" dirty="0" smtClean="0"/>
              <a:t/>
            </a:r>
            <a:br>
              <a:rPr lang="ru-RU" dirty="0" smtClean="0"/>
            </a:br>
            <a:r>
              <a:rPr lang="ru-RU" dirty="0" smtClean="0"/>
              <a:t>.</a:t>
            </a:r>
            <a:endParaRPr lang="ru-RU" dirty="0"/>
          </a:p>
        </p:txBody>
      </p:sp>
      <p:sp>
        <p:nvSpPr>
          <p:cNvPr id="3" name="Содержимое 2"/>
          <p:cNvSpPr>
            <a:spLocks noGrp="1"/>
          </p:cNvSpPr>
          <p:nvPr>
            <p:ph idx="1"/>
          </p:nvPr>
        </p:nvSpPr>
        <p:spPr/>
        <p:txBody>
          <a:bodyPr/>
          <a:lstStyle/>
          <a:p>
            <a:pPr algn="just"/>
            <a:r>
              <a:rPr lang="kk-KZ" sz="2400" dirty="0" smtClean="0"/>
              <a:t>Апельсин шырыны - жақсы антисорбистикалық.</a:t>
            </a:r>
          </a:p>
          <a:p>
            <a:pPr algn="just"/>
            <a:r>
              <a:rPr lang="kk-KZ" sz="2400" dirty="0" smtClean="0"/>
              <a:t>Витаминдер мен басқа да биологиялық белсенді заттардың апельсиндерінде болуына байланысты бұл цитрус жемістері гиповитаминоз, бауыр, жүрек және тамыр аурулары мен метаболизмнің алдын алу және емдеу үшін ұсынылады. Апельсиндерде кездесетін пектиндер асқазан үдерісіне үлес қосады, ішектің мотор функциясын күшейтеді және одан кейінгі процедураларды азайтады.</a:t>
            </a:r>
            <a:endParaRPr lang="ru-RU" sz="2400" dirty="0" smtClean="0"/>
          </a:p>
          <a:p>
            <a:pPr algn="just"/>
            <a:endParaRPr lang="ru-RU" dirty="0"/>
          </a:p>
        </p:txBody>
      </p:sp>
      <p:pic>
        <p:nvPicPr>
          <p:cNvPr id="19458" name="Picture 2" descr="http://www.sunhome.ru/UsersGallery/journal/092009521758.jpg"/>
          <p:cNvPicPr>
            <a:picLocks noChangeAspect="1" noChangeArrowheads="1"/>
          </p:cNvPicPr>
          <p:nvPr/>
        </p:nvPicPr>
        <p:blipFill>
          <a:blip r:embed="rId2" cstate="print"/>
          <a:srcRect/>
          <a:stretch>
            <a:fillRect/>
          </a:stretch>
        </p:blipFill>
        <p:spPr bwMode="auto">
          <a:xfrm>
            <a:off x="2051720" y="1052736"/>
            <a:ext cx="1194567" cy="1081083"/>
          </a:xfrm>
          <a:prstGeom prst="rect">
            <a:avLst/>
          </a:prstGeom>
          <a:noFill/>
        </p:spPr>
      </p:pic>
      <p:pic>
        <p:nvPicPr>
          <p:cNvPr id="19460" name="Picture 4" descr="http://www.sunhome.ru/UsersGallery/journal/092009521758.jpg"/>
          <p:cNvPicPr>
            <a:picLocks noChangeAspect="1" noChangeArrowheads="1"/>
          </p:cNvPicPr>
          <p:nvPr/>
        </p:nvPicPr>
        <p:blipFill>
          <a:blip r:embed="rId2" cstate="print"/>
          <a:srcRect/>
          <a:stretch>
            <a:fillRect/>
          </a:stretch>
        </p:blipFill>
        <p:spPr bwMode="auto">
          <a:xfrm>
            <a:off x="6372200" y="1052736"/>
            <a:ext cx="1273504" cy="100811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0069046">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ШАБ.ШКОЛЬНЫЙ</Template>
  <TotalTime>212</TotalTime>
  <Words>675</Words>
  <Application>Microsoft Office PowerPoint</Application>
  <PresentationFormat>Экран (4:3)</PresentationFormat>
  <Paragraphs>111</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Betina Script Rus</vt:lpstr>
      <vt:lpstr>Calibri</vt:lpstr>
      <vt:lpstr>FrankRuehl</vt:lpstr>
      <vt:lpstr>Tahoma</vt:lpstr>
      <vt:lpstr>Times New Roman</vt:lpstr>
      <vt:lpstr>10069046</vt:lpstr>
      <vt:lpstr> Үй жағдайында  апельсин   өсіру мүмкін бе?  Дайындаған Билялов Мағдан Билялов Нурдаулет</vt:lpstr>
      <vt:lpstr>Презентация PowerPoint</vt:lpstr>
      <vt:lpstr>    Міндеттері: </vt:lpstr>
      <vt:lpstr> I. Зерттеу  бөлімі </vt:lpstr>
      <vt:lpstr> Апельсин әлемнің көптеген елдерінің тропикалық және субтропикалық аймақтарында өсіріледі.</vt:lpstr>
      <vt:lpstr>    Апельсиннің түрлері: Апельсин сорттары үш топқа бөлінеді   </vt:lpstr>
      <vt:lpstr>Презентация PowerPoint</vt:lpstr>
      <vt:lpstr>Презентация PowerPoint</vt:lpstr>
      <vt:lpstr> Апельсинның құрамы және пайдасы .</vt:lpstr>
      <vt:lpstr>Фетуалды құрам </vt:lpstr>
      <vt:lpstr>Элементтерді бақылау </vt:lpstr>
      <vt:lpstr>Презентация PowerPoint</vt:lpstr>
      <vt:lpstr>Эксперименттік бөлім.</vt:lpstr>
      <vt:lpstr>Презентация PowerPoint</vt:lpstr>
      <vt:lpstr>Презентация PowerPoint</vt:lpstr>
      <vt:lpstr> Апельсин тұқымының дамуы </vt:lpstr>
      <vt:lpstr>Топырақты жарып шыққан өскін</vt:lpstr>
      <vt:lpstr>Презентация PowerPoint</vt:lpstr>
      <vt:lpstr>Қорытынды: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Апельсин</dc:title>
  <cp:lastModifiedBy>Акмарал</cp:lastModifiedBy>
  <cp:revision>39</cp:revision>
  <dcterms:modified xsi:type="dcterms:W3CDTF">2018-02-20T02:55:36Z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274099</vt:lpwstr>
  </property>
  <property fmtid="{D5CDD505-2E9C-101B-9397-08002B2CF9AE}" pid="3" name="NXPowerLiteSettings">
    <vt:lpwstr>F7000400038000</vt:lpwstr>
  </property>
  <property fmtid="{D5CDD505-2E9C-101B-9397-08002B2CF9AE}" pid="4" name="NXPowerLiteVersion">
    <vt:lpwstr>D5.0.3</vt:lpwstr>
  </property>
</Properties>
</file>