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10" r:id="rId3"/>
    <p:sldId id="311" r:id="rId4"/>
    <p:sldId id="258" r:id="rId5"/>
    <p:sldId id="267" r:id="rId6"/>
    <p:sldId id="272" r:id="rId7"/>
    <p:sldId id="266" r:id="rId8"/>
    <p:sldId id="275" r:id="rId9"/>
    <p:sldId id="268" r:id="rId10"/>
    <p:sldId id="282" r:id="rId11"/>
    <p:sldId id="286" r:id="rId12"/>
    <p:sldId id="296" r:id="rId13"/>
    <p:sldId id="287" r:id="rId14"/>
    <p:sldId id="288" r:id="rId15"/>
    <p:sldId id="297" r:id="rId16"/>
    <p:sldId id="298" r:id="rId17"/>
    <p:sldId id="276" r:id="rId18"/>
    <p:sldId id="278" r:id="rId19"/>
    <p:sldId id="279" r:id="rId20"/>
    <p:sldId id="280" r:id="rId21"/>
    <p:sldId id="281" r:id="rId22"/>
    <p:sldId id="290" r:id="rId23"/>
    <p:sldId id="303" r:id="rId24"/>
    <p:sldId id="304" r:id="rId25"/>
    <p:sldId id="305" r:id="rId26"/>
    <p:sldId id="306" r:id="rId27"/>
    <p:sldId id="307" r:id="rId28"/>
    <p:sldId id="308" r:id="rId29"/>
    <p:sldId id="309" r:id="rId30"/>
    <p:sldId id="269" r:id="rId31"/>
    <p:sldId id="259" r:id="rId32"/>
    <p:sldId id="262" r:id="rId33"/>
    <p:sldId id="261"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EA122-336C-452F-BC13-7FFA1281AA4A}" type="datetimeFigureOut">
              <a:rPr lang="ru-RU" smtClean="0"/>
              <a:t>19.02.2018</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B698F-13A6-41CC-84EE-2C057C503CE9}" type="slidenum">
              <a:rPr lang="ru-RU" smtClean="0"/>
              <a:t>‹#›</a:t>
            </a:fld>
            <a:endParaRPr lang="ru-RU"/>
          </a:p>
        </p:txBody>
      </p:sp>
    </p:spTree>
    <p:extLst>
      <p:ext uri="{BB962C8B-B14F-4D97-AF65-F5344CB8AC3E}">
        <p14:creationId xmlns:p14="http://schemas.microsoft.com/office/powerpoint/2010/main" val="1314482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k-KZ" altLang="kk-KZ" smtClean="0"/>
          </a:p>
        </p:txBody>
      </p:sp>
      <p:sp>
        <p:nvSpPr>
          <p:cNvPr id="26628"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1AC05C-E9AA-4B3E-8BCD-2A6AA53E1C33}" type="slidenum">
              <a:rPr lang="ru-RU">
                <a:latin typeface="Calibri" panose="020F0502020204030204" pitchFamily="34" charset="0"/>
              </a:rPr>
              <a:pPr eaLnBrk="1" hangingPunct="1"/>
              <a:t>5</a:t>
            </a:fld>
            <a:endParaRPr lang="ru-RU">
              <a:latin typeface="Calibri" panose="020F0502020204030204" pitchFamily="34" charset="0"/>
            </a:endParaRPr>
          </a:p>
        </p:txBody>
      </p:sp>
    </p:spTree>
    <p:extLst>
      <p:ext uri="{BB962C8B-B14F-4D97-AF65-F5344CB8AC3E}">
        <p14:creationId xmlns:p14="http://schemas.microsoft.com/office/powerpoint/2010/main" val="2637723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k-KZ" altLang="kk-KZ" smtClean="0"/>
          </a:p>
        </p:txBody>
      </p:sp>
      <p:sp>
        <p:nvSpPr>
          <p:cNvPr id="27652"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2FAF8C-BEE4-47C2-8226-FB7F6F833241}" type="slidenum">
              <a:rPr lang="ru-RU">
                <a:latin typeface="Calibri" panose="020F0502020204030204" pitchFamily="34" charset="0"/>
              </a:rPr>
              <a:pPr eaLnBrk="1" hangingPunct="1"/>
              <a:t>9</a:t>
            </a:fld>
            <a:endParaRPr lang="ru-RU">
              <a:latin typeface="Calibri" panose="020F0502020204030204" pitchFamily="34" charset="0"/>
            </a:endParaRPr>
          </a:p>
        </p:txBody>
      </p:sp>
    </p:spTree>
    <p:extLst>
      <p:ext uri="{BB962C8B-B14F-4D97-AF65-F5344CB8AC3E}">
        <p14:creationId xmlns:p14="http://schemas.microsoft.com/office/powerpoint/2010/main" val="52785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k-KZ" altLang="kk-KZ" smtClean="0"/>
          </a:p>
        </p:txBody>
      </p:sp>
      <p:sp>
        <p:nvSpPr>
          <p:cNvPr id="28676"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8560FE-EB6B-455D-B93F-853A8F03F4AD}" type="slidenum">
              <a:rPr lang="ru-RU">
                <a:latin typeface="Calibri" panose="020F0502020204030204" pitchFamily="34" charset="0"/>
              </a:rPr>
              <a:pPr eaLnBrk="1" hangingPunct="1"/>
              <a:t>30</a:t>
            </a:fld>
            <a:endParaRPr lang="ru-RU">
              <a:latin typeface="Calibri" panose="020F0502020204030204" pitchFamily="34" charset="0"/>
            </a:endParaRPr>
          </a:p>
        </p:txBody>
      </p:sp>
    </p:spTree>
    <p:extLst>
      <p:ext uri="{BB962C8B-B14F-4D97-AF65-F5344CB8AC3E}">
        <p14:creationId xmlns:p14="http://schemas.microsoft.com/office/powerpoint/2010/main" val="382329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134D828-967D-4126-8DF6-80DBF4C343DB}" type="datetimeFigureOut">
              <a:rPr lang="ru-RU" smtClean="0"/>
              <a:pPr/>
              <a:t>19.02.2018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144D836-C276-492C-95A9-266B13CA142E}"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4D828-967D-4126-8DF6-80DBF4C343DB}" type="datetimeFigureOut">
              <a:rPr lang="ru-RU" smtClean="0"/>
              <a:pPr/>
              <a:t>19.02.2018</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4D836-C276-492C-95A9-266B13CA142E}" type="slidenum">
              <a:rPr lang="ru-RU" smtClean="0"/>
              <a:pPr/>
              <a:t>‹#›</a:t>
            </a:fld>
            <a:endParaRPr lang="ru-RU"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turidi.kz/media/k2/items/cache/8d967de4fb0deac392e6fc1838a87d15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1"/>
          </p:nvPr>
        </p:nvSpPr>
        <p:spPr>
          <a:xfrm>
            <a:off x="4932040" y="4797152"/>
            <a:ext cx="4117276" cy="1849760"/>
          </a:xfrm>
        </p:spPr>
        <p:txBody>
          <a:bodyPr>
            <a:normAutofit fontScale="70000" lnSpcReduction="20000"/>
          </a:bodyPr>
          <a:lstStyle/>
          <a:p>
            <a:r>
              <a:rPr lang="kk-KZ" b="1" dirty="0" smtClean="0">
                <a:solidFill>
                  <a:srgbClr val="FF0000"/>
                </a:solidFill>
                <a:latin typeface="Times New Roman" panose="02020603050405020304" pitchFamily="18" charset="0"/>
                <a:cs typeface="Times New Roman" panose="02020603050405020304" pitchFamily="18" charset="0"/>
              </a:rPr>
              <a:t>Қайырбек  Дарина</a:t>
            </a:r>
          </a:p>
          <a:p>
            <a:r>
              <a:rPr lang="kk-KZ" b="1" dirty="0" smtClean="0">
                <a:solidFill>
                  <a:srgbClr val="FF0000"/>
                </a:solidFill>
                <a:latin typeface="Times New Roman" panose="02020603050405020304" pitchFamily="18" charset="0"/>
                <a:cs typeface="Times New Roman" panose="02020603050405020304" pitchFamily="18" charset="0"/>
              </a:rPr>
              <a:t>Сатпаева Аида </a:t>
            </a:r>
          </a:p>
          <a:p>
            <a:r>
              <a:rPr lang="kk-KZ" b="1" dirty="0" smtClean="0">
                <a:solidFill>
                  <a:srgbClr val="FF0000"/>
                </a:solidFill>
                <a:latin typeface="Times New Roman" panose="02020603050405020304" pitchFamily="18" charset="0"/>
                <a:cs typeface="Times New Roman" panose="02020603050405020304" pitchFamily="18" charset="0"/>
              </a:rPr>
              <a:t>5 сынып Оқжетпес орта мектебі</a:t>
            </a:r>
          </a:p>
          <a:p>
            <a:r>
              <a:rPr lang="kk-KZ" b="1" dirty="0" smtClean="0">
                <a:solidFill>
                  <a:srgbClr val="FF0000"/>
                </a:solidFill>
                <a:latin typeface="Times New Roman" panose="02020603050405020304" pitchFamily="18" charset="0"/>
                <a:cs typeface="Times New Roman" panose="02020603050405020304" pitchFamily="18" charset="0"/>
              </a:rPr>
              <a:t>Жетекшісі: Джуматаева А.Б.</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94685" y="620688"/>
            <a:ext cx="8954631" cy="1754326"/>
          </a:xfrm>
          <a:prstGeom prst="rect">
            <a:avLst/>
          </a:prstGeom>
          <a:noFill/>
        </p:spPr>
        <p:txBody>
          <a:bodyPr wrap="none" lIns="91440" tIns="45720" rIns="91440" bIns="45720">
            <a:spAutoFit/>
          </a:bodyPr>
          <a:lstStyle/>
          <a:p>
            <a:pPr algn="ctr"/>
            <a:r>
              <a:rPr lang="ru-RU" sz="5400" b="1" cap="none" spc="0" dirty="0"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ДОМБЫРА -   ҚАЗАҚТЫҢ </a:t>
            </a:r>
          </a:p>
          <a:p>
            <a:pPr algn="ctr"/>
            <a:r>
              <a:rPr lang="ru-RU" sz="5400" b="1" cap="none" spc="0" dirty="0"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ҰЛТТЫҚ    АСПАБЫ</a:t>
            </a:r>
            <a:endParaRPr lang="ru-RU" sz="5400" b="1" cap="none" spc="0"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spd="slow">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User\Рабочий стол\Домбыра\Изображение111 006.jpg"/>
          <p:cNvPicPr>
            <a:picLocks noChangeAspect="1" noChangeArrowheads="1"/>
          </p:cNvPicPr>
          <p:nvPr/>
        </p:nvPicPr>
        <p:blipFill>
          <a:blip r:embed="rId2"/>
          <a:srcRect l="4988" r="64925"/>
          <a:stretch>
            <a:fillRect/>
          </a:stretch>
        </p:blipFill>
        <p:spPr bwMode="auto">
          <a:xfrm>
            <a:off x="857224" y="0"/>
            <a:ext cx="1714512" cy="6868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315" name="TextBox 2"/>
          <p:cNvSpPr txBox="1">
            <a:spLocks noChangeArrowheads="1"/>
          </p:cNvSpPr>
          <p:nvPr/>
        </p:nvSpPr>
        <p:spPr bwMode="auto">
          <a:xfrm>
            <a:off x="4286250" y="0"/>
            <a:ext cx="48577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Дина Нүрпейісованың домбырасы</a:t>
            </a:r>
            <a:endParaRPr lang="ru-RU" sz="3600" b="1" dirty="0"/>
          </a:p>
        </p:txBody>
      </p:sp>
      <p:pic>
        <p:nvPicPr>
          <p:cNvPr id="13316" name="Picture 2" descr="C:\Documents and Settings\User\Рабочий стол\Домбыра\Изображение111 006.jpg"/>
          <p:cNvPicPr>
            <a:picLocks noChangeAspect="1" noChangeArrowheads="1"/>
          </p:cNvPicPr>
          <p:nvPr/>
        </p:nvPicPr>
        <p:blipFill>
          <a:blip r:embed="rId3">
            <a:extLst>
              <a:ext uri="{28A0092B-C50C-407E-A947-70E740481C1C}">
                <a14:useLocalDpi xmlns:a14="http://schemas.microsoft.com/office/drawing/2010/main" val="0"/>
              </a:ext>
            </a:extLst>
          </a:blip>
          <a:srcRect l="28741" r="1582" b="18871"/>
          <a:stretch>
            <a:fillRect/>
          </a:stretch>
        </p:blipFill>
        <p:spPr bwMode="auto">
          <a:xfrm>
            <a:off x="5857875" y="2357438"/>
            <a:ext cx="2214563"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782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User\Рабочий стол\Домбыра\Изображение111 014.jpg"/>
          <p:cNvPicPr>
            <a:picLocks noChangeAspect="1" noChangeArrowheads="1"/>
          </p:cNvPicPr>
          <p:nvPr/>
        </p:nvPicPr>
        <p:blipFill>
          <a:blip r:embed="rId2">
            <a:extLst>
              <a:ext uri="{28A0092B-C50C-407E-A947-70E740481C1C}">
                <a14:useLocalDpi xmlns:a14="http://schemas.microsoft.com/office/drawing/2010/main" val="0"/>
              </a:ext>
            </a:extLst>
          </a:blip>
          <a:srcRect t="2589" r="4301"/>
          <a:stretch>
            <a:fillRect/>
          </a:stretch>
        </p:blipFill>
        <p:spPr bwMode="auto">
          <a:xfrm>
            <a:off x="0" y="0"/>
            <a:ext cx="410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4071938" y="0"/>
            <a:ext cx="50720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Махамбет Өтемісұлының</a:t>
            </a:r>
          </a:p>
          <a:p>
            <a:pPr algn="ctr" eaLnBrk="1" hangingPunct="1"/>
            <a:r>
              <a:rPr lang="kk-KZ" sz="3600" b="1" dirty="0"/>
              <a:t>домбырасы</a:t>
            </a:r>
            <a:endParaRPr lang="ru-RU" sz="3600" b="1" dirty="0"/>
          </a:p>
        </p:txBody>
      </p:sp>
      <p:pic>
        <p:nvPicPr>
          <p:cNvPr id="17412" name="Picture 4" descr="C:\Documents and Settings\админ\Рабочий стол\Новая папка\Изображение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2117725"/>
            <a:ext cx="3311525"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471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User\Рабочий стол\Домбыра\Изображение111 005.jpg"/>
          <p:cNvPicPr>
            <a:picLocks noChangeAspect="1" noChangeArrowheads="1"/>
          </p:cNvPicPr>
          <p:nvPr/>
        </p:nvPicPr>
        <p:blipFill>
          <a:blip r:embed="rId2">
            <a:extLst>
              <a:ext uri="{28A0092B-C50C-407E-A947-70E740481C1C}">
                <a14:useLocalDpi xmlns:a14="http://schemas.microsoft.com/office/drawing/2010/main" val="0"/>
              </a:ext>
            </a:extLst>
          </a:blip>
          <a:srcRect l="7205"/>
          <a:stretch>
            <a:fillRect/>
          </a:stretch>
        </p:blipFill>
        <p:spPr bwMode="auto">
          <a:xfrm>
            <a:off x="0" y="0"/>
            <a:ext cx="40005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p:cNvSpPr txBox="1">
            <a:spLocks noChangeArrowheads="1"/>
          </p:cNvSpPr>
          <p:nvPr/>
        </p:nvSpPr>
        <p:spPr bwMode="auto">
          <a:xfrm>
            <a:off x="4000500" y="0"/>
            <a:ext cx="5143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Абай Құнанбайұлының </a:t>
            </a:r>
          </a:p>
          <a:p>
            <a:pPr algn="ctr" eaLnBrk="1" hangingPunct="1"/>
            <a:r>
              <a:rPr lang="kk-KZ" sz="3600" b="1" dirty="0"/>
              <a:t>үш ішекті домбырасы</a:t>
            </a:r>
            <a:endParaRPr lang="ru-RU" sz="3600" b="1" dirty="0"/>
          </a:p>
        </p:txBody>
      </p:sp>
      <p:pic>
        <p:nvPicPr>
          <p:cNvPr id="14340" name="Picture 4" descr="C:\Documents and Settings\админ\Рабочий стол\Новая папка\Изображение1114.jpg"/>
          <p:cNvPicPr>
            <a:picLocks noChangeAspect="1" noChangeArrowheads="1"/>
          </p:cNvPicPr>
          <p:nvPr/>
        </p:nvPicPr>
        <p:blipFill>
          <a:blip r:embed="rId3" cstate="print">
            <a:extLst>
              <a:ext uri="{28A0092B-C50C-407E-A947-70E740481C1C}">
                <a14:useLocalDpi xmlns:a14="http://schemas.microsoft.com/office/drawing/2010/main" val="0"/>
              </a:ext>
            </a:extLst>
          </a:blip>
          <a:srcRect l="27397" r="27397" b="15517"/>
          <a:stretch>
            <a:fillRect/>
          </a:stretch>
        </p:blipFill>
        <p:spPr bwMode="auto">
          <a:xfrm>
            <a:off x="5072063" y="2357438"/>
            <a:ext cx="2786062"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191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User\Рабочий стол\Домбыра\Изображение111 018.jpg"/>
          <p:cNvPicPr>
            <a:picLocks noChangeAspect="1" noChangeArrowheads="1"/>
          </p:cNvPicPr>
          <p:nvPr/>
        </p:nvPicPr>
        <p:blipFill>
          <a:blip r:embed="rId2">
            <a:extLst>
              <a:ext uri="{28A0092B-C50C-407E-A947-70E740481C1C}">
                <a14:useLocalDpi xmlns:a14="http://schemas.microsoft.com/office/drawing/2010/main" val="0"/>
              </a:ext>
            </a:extLst>
          </a:blip>
          <a:srcRect t="2328"/>
          <a:stretch>
            <a:fillRect/>
          </a:stretch>
        </p:blipFill>
        <p:spPr bwMode="auto">
          <a:xfrm>
            <a:off x="0" y="0"/>
            <a:ext cx="4294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2"/>
          <p:cNvSpPr txBox="1">
            <a:spLocks noChangeArrowheads="1"/>
          </p:cNvSpPr>
          <p:nvPr/>
        </p:nvSpPr>
        <p:spPr bwMode="auto">
          <a:xfrm>
            <a:off x="4286250" y="0"/>
            <a:ext cx="4857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Біржан сал</a:t>
            </a:r>
          </a:p>
          <a:p>
            <a:pPr algn="ctr" eaLnBrk="1" hangingPunct="1"/>
            <a:r>
              <a:rPr lang="kk-KZ" sz="3600" b="1" dirty="0"/>
              <a:t>домбырасы</a:t>
            </a:r>
            <a:endParaRPr lang="ru-RU" sz="3600" b="1" dirty="0"/>
          </a:p>
        </p:txBody>
      </p:sp>
      <p:pic>
        <p:nvPicPr>
          <p:cNvPr id="18436" name="Picture 4" descr="C:\Documents and Settings\админ\Рабочий стол\Новая папка\Изображение111.jpg"/>
          <p:cNvPicPr>
            <a:picLocks noChangeAspect="1" noChangeArrowheads="1"/>
          </p:cNvPicPr>
          <p:nvPr/>
        </p:nvPicPr>
        <p:blipFill>
          <a:blip r:embed="rId3">
            <a:extLst>
              <a:ext uri="{28A0092B-C50C-407E-A947-70E740481C1C}">
                <a14:useLocalDpi xmlns:a14="http://schemas.microsoft.com/office/drawing/2010/main" val="0"/>
              </a:ext>
            </a:extLst>
          </a:blip>
          <a:srcRect l="12500" t="3755" r="12500" b="13184"/>
          <a:stretch>
            <a:fillRect/>
          </a:stretch>
        </p:blipFill>
        <p:spPr bwMode="auto">
          <a:xfrm>
            <a:off x="5357813" y="1643063"/>
            <a:ext cx="3197225"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80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4429125" y="0"/>
            <a:ext cx="47148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Әміре Қашаубаевтың</a:t>
            </a:r>
          </a:p>
          <a:p>
            <a:pPr algn="ctr" eaLnBrk="1" hangingPunct="1"/>
            <a:r>
              <a:rPr lang="kk-KZ" sz="3600" b="1" dirty="0"/>
              <a:t>домбырасы</a:t>
            </a:r>
            <a:endParaRPr lang="ru-RU" sz="3600" b="1" dirty="0"/>
          </a:p>
        </p:txBody>
      </p:sp>
      <p:pic>
        <p:nvPicPr>
          <p:cNvPr id="19459" name="Picture 2" descr="C:\Documents and Settings\User\Рабочий стол\Домбыра\Изображение111 020.jpg"/>
          <p:cNvPicPr>
            <a:picLocks noChangeAspect="1" noChangeArrowheads="1"/>
          </p:cNvPicPr>
          <p:nvPr/>
        </p:nvPicPr>
        <p:blipFill>
          <a:blip r:embed="rId2">
            <a:extLst>
              <a:ext uri="{28A0092B-C50C-407E-A947-70E740481C1C}">
                <a14:useLocalDpi xmlns:a14="http://schemas.microsoft.com/office/drawing/2010/main" val="0"/>
              </a:ext>
            </a:extLst>
          </a:blip>
          <a:srcRect l="3709" t="1399"/>
          <a:stretch>
            <a:fillRect/>
          </a:stretch>
        </p:blipFill>
        <p:spPr bwMode="auto">
          <a:xfrm>
            <a:off x="0" y="0"/>
            <a:ext cx="4287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C:\Documents and Settings\админ\Рабочий стол\Новая папка\4.jpg"/>
          <p:cNvPicPr>
            <a:picLocks noChangeAspect="1" noChangeArrowheads="1"/>
          </p:cNvPicPr>
          <p:nvPr/>
        </p:nvPicPr>
        <p:blipFill>
          <a:blip r:embed="rId3"/>
          <a:srcRect l="2360" t="4844" r="59884" b="46716"/>
          <a:stretch>
            <a:fillRect/>
          </a:stretch>
        </p:blipFill>
        <p:spPr bwMode="auto">
          <a:xfrm>
            <a:off x="4714876" y="1928801"/>
            <a:ext cx="1928826" cy="2411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descr="C:\Documents and Settings\админ\Рабочий стол\Новая папка\4.jpg"/>
          <p:cNvPicPr>
            <a:picLocks noChangeAspect="1" noChangeArrowheads="1"/>
          </p:cNvPicPr>
          <p:nvPr/>
        </p:nvPicPr>
        <p:blipFill>
          <a:blip r:embed="rId3"/>
          <a:srcRect l="61354" t="46018" r="3250" b="7965"/>
          <a:stretch>
            <a:fillRect/>
          </a:stretch>
        </p:blipFill>
        <p:spPr bwMode="auto">
          <a:xfrm>
            <a:off x="6643702" y="3662365"/>
            <a:ext cx="2071702" cy="26241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863724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User\Рабочий стол\Домбыра\Изображение111 010.jpg"/>
          <p:cNvPicPr>
            <a:picLocks noChangeAspect="1" noChangeArrowheads="1"/>
          </p:cNvPicPr>
          <p:nvPr/>
        </p:nvPicPr>
        <p:blipFill>
          <a:blip r:embed="rId2">
            <a:extLst>
              <a:ext uri="{28A0092B-C50C-407E-A947-70E740481C1C}">
                <a14:useLocalDpi xmlns:a14="http://schemas.microsoft.com/office/drawing/2010/main" val="0"/>
              </a:ext>
            </a:extLst>
          </a:blip>
          <a:srcRect l="3596"/>
          <a:stretch>
            <a:fillRect/>
          </a:stretch>
        </p:blipFill>
        <p:spPr bwMode="auto">
          <a:xfrm>
            <a:off x="4714875" y="0"/>
            <a:ext cx="4429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0" y="0"/>
            <a:ext cx="471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Ахмет Жұбановтың</a:t>
            </a:r>
          </a:p>
          <a:p>
            <a:pPr algn="ctr" eaLnBrk="1" hangingPunct="1"/>
            <a:r>
              <a:rPr lang="kk-KZ" sz="3600" b="1" dirty="0"/>
              <a:t>домбырасы</a:t>
            </a:r>
            <a:endParaRPr lang="ru-RU" sz="3600" b="1" dirty="0"/>
          </a:p>
        </p:txBody>
      </p:sp>
      <p:pic>
        <p:nvPicPr>
          <p:cNvPr id="15364" name="Picture 4" descr="C:\Documents and Settings\админ\Рабочий стол\Новая папка\Изображение1112.jpg"/>
          <p:cNvPicPr>
            <a:picLocks noChangeAspect="1" noChangeArrowheads="1"/>
          </p:cNvPicPr>
          <p:nvPr/>
        </p:nvPicPr>
        <p:blipFill>
          <a:blip r:embed="rId3">
            <a:extLst>
              <a:ext uri="{28A0092B-C50C-407E-A947-70E740481C1C}">
                <a14:useLocalDpi xmlns:a14="http://schemas.microsoft.com/office/drawing/2010/main" val="0"/>
              </a:ext>
            </a:extLst>
          </a:blip>
          <a:srcRect b="9961"/>
          <a:stretch>
            <a:fillRect/>
          </a:stretch>
        </p:blipFill>
        <p:spPr bwMode="auto">
          <a:xfrm>
            <a:off x="468313" y="1773238"/>
            <a:ext cx="3154362"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576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User\Рабочий стол\Домбыра\Изображение111 013.jpg"/>
          <p:cNvPicPr>
            <a:picLocks noChangeAspect="1" noChangeArrowheads="1"/>
          </p:cNvPicPr>
          <p:nvPr/>
        </p:nvPicPr>
        <p:blipFill>
          <a:blip r:embed="rId2">
            <a:extLst>
              <a:ext uri="{28A0092B-C50C-407E-A947-70E740481C1C}">
                <a14:useLocalDpi xmlns:a14="http://schemas.microsoft.com/office/drawing/2010/main" val="0"/>
              </a:ext>
            </a:extLst>
          </a:blip>
          <a:srcRect l="5641" r="2216"/>
          <a:stretch>
            <a:fillRect/>
          </a:stretch>
        </p:blipFill>
        <p:spPr bwMode="auto">
          <a:xfrm>
            <a:off x="0" y="0"/>
            <a:ext cx="4487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4500563" y="0"/>
            <a:ext cx="4643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Жүсіпбек Елебековтың</a:t>
            </a:r>
          </a:p>
          <a:p>
            <a:pPr algn="ctr" eaLnBrk="1" hangingPunct="1"/>
            <a:r>
              <a:rPr lang="kk-KZ" sz="3600" b="1" dirty="0"/>
              <a:t>домбырасы</a:t>
            </a:r>
            <a:endParaRPr lang="ru-RU" sz="3600" b="1" dirty="0"/>
          </a:p>
        </p:txBody>
      </p:sp>
      <p:pic>
        <p:nvPicPr>
          <p:cNvPr id="8196" name="Picture 4" descr="http://old.el.kz/m/photos/get_image/file/33eb47353974256daf275bd8beb2ef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132856"/>
            <a:ext cx="2527944" cy="3958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474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User\Рабочий стол\Домбыра\Изображение111 001.jpg"/>
          <p:cNvPicPr>
            <a:picLocks noChangeAspect="1" noChangeArrowheads="1"/>
          </p:cNvPicPr>
          <p:nvPr/>
        </p:nvPicPr>
        <p:blipFill>
          <a:blip r:embed="rId2">
            <a:extLst>
              <a:ext uri="{28A0092B-C50C-407E-A947-70E740481C1C}">
                <a14:useLocalDpi xmlns:a14="http://schemas.microsoft.com/office/drawing/2010/main" val="0"/>
              </a:ext>
            </a:extLst>
          </a:blip>
          <a:srcRect l="16293" t="1376" r="52190" b="67990"/>
          <a:stretch>
            <a:fillRect/>
          </a:stretch>
        </p:blipFill>
        <p:spPr bwMode="auto">
          <a:xfrm>
            <a:off x="0" y="0"/>
            <a:ext cx="450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7"/>
          <p:cNvSpPr txBox="1">
            <a:spLocks noChangeArrowheads="1"/>
          </p:cNvSpPr>
          <p:nvPr/>
        </p:nvSpPr>
        <p:spPr bwMode="auto">
          <a:xfrm>
            <a:off x="4643438" y="0"/>
            <a:ext cx="4071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Үшем домбыра</a:t>
            </a:r>
            <a:endParaRPr lang="ru-RU" sz="3600" b="1" dirty="0"/>
          </a:p>
        </p:txBody>
      </p:sp>
      <p:sp>
        <p:nvSpPr>
          <p:cNvPr id="4" name="Заголовок 3"/>
          <p:cNvSpPr>
            <a:spLocks noGrp="1"/>
          </p:cNvSpPr>
          <p:nvPr>
            <p:ph type="ctrTitle"/>
          </p:nvPr>
        </p:nvSpPr>
        <p:spPr>
          <a:xfrm>
            <a:off x="4572000" y="1000108"/>
            <a:ext cx="4079630" cy="2428892"/>
          </a:xfrm>
        </p:spPr>
        <p:txBody>
          <a:bodyPr/>
          <a:lstStyle/>
          <a:p>
            <a:pPr>
              <a:defRPr/>
            </a:pPr>
            <a:r>
              <a:rPr lang="kk-KZ" sz="1600" dirty="0" smtClean="0">
                <a:solidFill>
                  <a:schemeClr val="bg1"/>
                </a:solidFill>
              </a:rPr>
              <a:t>Шанағы үш бөлек шар тәріздес етіп тұтас ағаштан ойып жасалады. Ұзындығы 75 см, ені 25 см, биігі 4 см. Аспап үш ішекті, оның жалғыз этнографиялык нұсқасы халық музыкалық аспаптар мұражайы қорында сақталып отыр.</a:t>
            </a:r>
            <a:endParaRPr lang="ru-RU" sz="1600" dirty="0">
              <a:solidFill>
                <a:schemeClr val="bg1"/>
              </a:solidFill>
            </a:endParaRPr>
          </a:p>
        </p:txBody>
      </p:sp>
    </p:spTree>
    <p:extLst>
      <p:ext uri="{BB962C8B-B14F-4D97-AF65-F5344CB8AC3E}">
        <p14:creationId xmlns:p14="http://schemas.microsoft.com/office/powerpoint/2010/main" val="9214355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User\Рабочий стол\Домбыра\Изображение111 001.jpg"/>
          <p:cNvPicPr>
            <a:picLocks noChangeAspect="1" noChangeArrowheads="1"/>
          </p:cNvPicPr>
          <p:nvPr/>
        </p:nvPicPr>
        <p:blipFill>
          <a:blip r:embed="rId2">
            <a:extLst>
              <a:ext uri="{28A0092B-C50C-407E-A947-70E740481C1C}">
                <a14:useLocalDpi xmlns:a14="http://schemas.microsoft.com/office/drawing/2010/main" val="0"/>
              </a:ext>
            </a:extLst>
          </a:blip>
          <a:srcRect l="63934" t="1572" b="67793"/>
          <a:stretch>
            <a:fillRect/>
          </a:stretch>
        </p:blipFill>
        <p:spPr bwMode="auto">
          <a:xfrm>
            <a:off x="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5072063" y="0"/>
            <a:ext cx="4071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Бүктемелі домбыра</a:t>
            </a:r>
            <a:endParaRPr lang="ru-RU" sz="3600" b="1" dirty="0"/>
          </a:p>
        </p:txBody>
      </p:sp>
      <p:sp>
        <p:nvSpPr>
          <p:cNvPr id="4" name="Заголовок 3"/>
          <p:cNvSpPr>
            <a:spLocks noGrp="1"/>
          </p:cNvSpPr>
          <p:nvPr>
            <p:ph type="ctrTitle"/>
          </p:nvPr>
        </p:nvSpPr>
        <p:spPr>
          <a:xfrm>
            <a:off x="5286380" y="1428736"/>
            <a:ext cx="3436688" cy="2857520"/>
          </a:xfrm>
        </p:spPr>
        <p:txBody>
          <a:bodyPr/>
          <a:lstStyle/>
          <a:p>
            <a:pPr>
              <a:defRPr/>
            </a:pPr>
            <a:r>
              <a:rPr lang="kk-KZ" sz="1800" dirty="0" smtClean="0">
                <a:solidFill>
                  <a:schemeClr val="bg1"/>
                </a:solidFill>
              </a:rPr>
              <a:t>Екі  ішекті көне нұсқа. Шектері дыбысқа лайыктарып бұралады. Ел арасында мұндай домбыраны </a:t>
            </a:r>
            <a:r>
              <a:rPr lang="ru-RU" sz="1800" dirty="0" smtClean="0">
                <a:solidFill>
                  <a:schemeClr val="bg1"/>
                </a:solidFill>
              </a:rPr>
              <a:t>«</a:t>
            </a:r>
            <a:r>
              <a:rPr lang="kk-KZ" sz="1800" dirty="0" smtClean="0">
                <a:solidFill>
                  <a:schemeClr val="bg1"/>
                </a:solidFill>
              </a:rPr>
              <a:t>алмалы-салмалы</a:t>
            </a:r>
            <a:r>
              <a:rPr lang="ru-RU" sz="1800" dirty="0" smtClean="0">
                <a:solidFill>
                  <a:schemeClr val="bg1"/>
                </a:solidFill>
              </a:rPr>
              <a:t>», «</a:t>
            </a:r>
            <a:r>
              <a:rPr lang="ru-RU" sz="1800" dirty="0" err="1" smtClean="0">
                <a:solidFill>
                  <a:schemeClr val="bg1"/>
                </a:solidFill>
              </a:rPr>
              <a:t>кепілді</a:t>
            </a:r>
            <a:r>
              <a:rPr lang="ru-RU" sz="1800" dirty="0" smtClean="0">
                <a:solidFill>
                  <a:schemeClr val="bg1"/>
                </a:solidFill>
              </a:rPr>
              <a:t> –</a:t>
            </a:r>
            <a:r>
              <a:rPr lang="ru-RU" sz="1800" dirty="0" err="1" smtClean="0">
                <a:solidFill>
                  <a:schemeClr val="bg1"/>
                </a:solidFill>
              </a:rPr>
              <a:t>бұраулы</a:t>
            </a:r>
            <a:r>
              <a:rPr lang="ru-RU" sz="1800" dirty="0" smtClean="0">
                <a:solidFill>
                  <a:schemeClr val="bg1"/>
                </a:solidFill>
              </a:rPr>
              <a:t>» </a:t>
            </a:r>
            <a:r>
              <a:rPr lang="ru-RU" sz="1800" dirty="0" err="1" smtClean="0">
                <a:solidFill>
                  <a:schemeClr val="bg1"/>
                </a:solidFill>
              </a:rPr>
              <a:t>деп</a:t>
            </a:r>
            <a:r>
              <a:rPr lang="ru-RU" sz="1800" dirty="0" smtClean="0">
                <a:solidFill>
                  <a:schemeClr val="bg1"/>
                </a:solidFill>
              </a:rPr>
              <a:t> </a:t>
            </a:r>
            <a:r>
              <a:rPr lang="ru-RU" sz="1800" dirty="0" err="1" smtClean="0">
                <a:solidFill>
                  <a:schemeClr val="bg1"/>
                </a:solidFill>
              </a:rPr>
              <a:t>атайды</a:t>
            </a:r>
            <a:r>
              <a:rPr lang="ru-RU" sz="1800" dirty="0" smtClean="0">
                <a:solidFill>
                  <a:schemeClr val="bg1"/>
                </a:solidFill>
              </a:rPr>
              <a:t>. </a:t>
            </a:r>
            <a:r>
              <a:rPr lang="ru-RU" sz="1800" dirty="0" err="1" smtClean="0">
                <a:solidFill>
                  <a:schemeClr val="bg1"/>
                </a:solidFill>
              </a:rPr>
              <a:t>Мұндай</a:t>
            </a:r>
            <a:r>
              <a:rPr lang="ru-RU" sz="1800" dirty="0" smtClean="0">
                <a:solidFill>
                  <a:schemeClr val="bg1"/>
                </a:solidFill>
              </a:rPr>
              <a:t> </a:t>
            </a:r>
            <a:r>
              <a:rPr lang="ru-RU" sz="1800" dirty="0" err="1" smtClean="0">
                <a:solidFill>
                  <a:schemeClr val="bg1"/>
                </a:solidFill>
              </a:rPr>
              <a:t>домбыра</a:t>
            </a:r>
            <a:r>
              <a:rPr lang="ru-RU" sz="1800" dirty="0" smtClean="0">
                <a:solidFill>
                  <a:schemeClr val="bg1"/>
                </a:solidFill>
              </a:rPr>
              <a:t> </a:t>
            </a:r>
            <a:r>
              <a:rPr lang="ru-RU" sz="1800" dirty="0" err="1" smtClean="0">
                <a:solidFill>
                  <a:schemeClr val="bg1"/>
                </a:solidFill>
              </a:rPr>
              <a:t>қазір</a:t>
            </a:r>
            <a:r>
              <a:rPr lang="ru-RU" sz="1800" dirty="0" smtClean="0">
                <a:solidFill>
                  <a:schemeClr val="bg1"/>
                </a:solidFill>
              </a:rPr>
              <a:t> </a:t>
            </a:r>
            <a:r>
              <a:rPr lang="ru-RU" sz="1800" dirty="0" err="1" smtClean="0">
                <a:solidFill>
                  <a:schemeClr val="bg1"/>
                </a:solidFill>
              </a:rPr>
              <a:t>өте</a:t>
            </a:r>
            <a:r>
              <a:rPr lang="ru-RU" sz="1800" dirty="0" smtClean="0">
                <a:solidFill>
                  <a:schemeClr val="bg1"/>
                </a:solidFill>
              </a:rPr>
              <a:t> </a:t>
            </a:r>
            <a:r>
              <a:rPr lang="ru-RU" sz="1800" dirty="0" err="1" smtClean="0">
                <a:solidFill>
                  <a:schemeClr val="bg1"/>
                </a:solidFill>
              </a:rPr>
              <a:t>сирек</a:t>
            </a:r>
            <a:r>
              <a:rPr lang="ru-RU" sz="1800" dirty="0" smtClean="0">
                <a:solidFill>
                  <a:schemeClr val="bg1"/>
                </a:solidFill>
              </a:rPr>
              <a:t> </a:t>
            </a:r>
            <a:r>
              <a:rPr lang="ru-RU" sz="1800" dirty="0" err="1" smtClean="0">
                <a:solidFill>
                  <a:schemeClr val="bg1"/>
                </a:solidFill>
              </a:rPr>
              <a:t>жасалады</a:t>
            </a:r>
            <a:endParaRPr lang="ru-RU" sz="1800" dirty="0">
              <a:solidFill>
                <a:schemeClr val="bg1"/>
              </a:solidFill>
            </a:endParaRPr>
          </a:p>
        </p:txBody>
      </p:sp>
    </p:spTree>
    <p:extLst>
      <p:ext uri="{BB962C8B-B14F-4D97-AF65-F5344CB8AC3E}">
        <p14:creationId xmlns:p14="http://schemas.microsoft.com/office/powerpoint/2010/main" val="573760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User\Рабочий стол\Домбыра\Изображение111 003.jpg"/>
          <p:cNvPicPr>
            <a:picLocks noChangeAspect="1" noChangeArrowheads="1"/>
          </p:cNvPicPr>
          <p:nvPr/>
        </p:nvPicPr>
        <p:blipFill>
          <a:blip r:embed="rId2">
            <a:extLst>
              <a:ext uri="{28A0092B-C50C-407E-A947-70E740481C1C}">
                <a14:useLocalDpi xmlns:a14="http://schemas.microsoft.com/office/drawing/2010/main" val="0"/>
              </a:ext>
            </a:extLst>
          </a:blip>
          <a:srcRect l="69414" t="1891" r="9732" b="67706"/>
          <a:stretch>
            <a:fillRect/>
          </a:stretch>
        </p:blipFill>
        <p:spPr bwMode="auto">
          <a:xfrm>
            <a:off x="0" y="0"/>
            <a:ext cx="285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5072063" y="0"/>
            <a:ext cx="4071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a:t>Шіңкілдек</a:t>
            </a:r>
            <a:endParaRPr lang="ru-RU" sz="3600" b="1"/>
          </a:p>
        </p:txBody>
      </p:sp>
      <p:sp>
        <p:nvSpPr>
          <p:cNvPr id="5" name="Заголовок 4"/>
          <p:cNvSpPr>
            <a:spLocks noGrp="1"/>
          </p:cNvSpPr>
          <p:nvPr>
            <p:ph type="ctrTitle"/>
          </p:nvPr>
        </p:nvSpPr>
        <p:spPr>
          <a:xfrm>
            <a:off x="3143240" y="1371600"/>
            <a:ext cx="5508390" cy="3200408"/>
          </a:xfrm>
        </p:spPr>
        <p:txBody>
          <a:bodyPr/>
          <a:lstStyle/>
          <a:p>
            <a:pPr>
              <a:defRPr/>
            </a:pPr>
            <a:r>
              <a:rPr lang="kk-KZ" sz="1800" dirty="0" smtClean="0">
                <a:solidFill>
                  <a:schemeClr val="bg1">
                    <a:lumMod val="95000"/>
                    <a:lumOff val="5000"/>
                  </a:schemeClr>
                </a:solidFill>
              </a:rPr>
              <a:t>Шағын Үлгіде жасалатын, балаларға арналған екі ішекті  аспап, ұзындығы 45-50 см, ені 8-10 см болып келеді. Шанағы құрамалы немесе тұтас ағаштан ойып та жасалады.Сыртына ою-орнек  салынып  жасалатын нәзік, ашық үнді аспап.Аспап негізінен 4-7 және 7-10 жас аралығындағы балаларға арнап жасалады. Жасалу тәсілі қарапайым, домбыра жасау әдісімен ортақ. </a:t>
            </a:r>
            <a:endParaRPr lang="ru-RU" sz="1800" dirty="0">
              <a:solidFill>
                <a:schemeClr val="bg1">
                  <a:lumMod val="95000"/>
                  <a:lumOff val="5000"/>
                </a:schemeClr>
              </a:solidFill>
            </a:endParaRPr>
          </a:p>
        </p:txBody>
      </p:sp>
    </p:spTree>
    <p:extLst>
      <p:ext uri="{BB962C8B-B14F-4D97-AF65-F5344CB8AC3E}">
        <p14:creationId xmlns:p14="http://schemas.microsoft.com/office/powerpoint/2010/main" val="250479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zheruiyq.kz/wp-content/uploads/2016/10/dle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kk-KZ" dirty="0" smtClean="0">
                <a:solidFill>
                  <a:srgbClr val="FF0000"/>
                </a:solidFill>
              </a:rPr>
              <a:t>МАҚСАТЫ:</a:t>
            </a:r>
            <a:r>
              <a:rPr lang="kk-KZ" dirty="0" smtClean="0">
                <a:solidFill>
                  <a:schemeClr val="bg2"/>
                </a:solidFill>
              </a:rPr>
              <a:t>ДОМБЫРА ТҮРЛЕРІМЕН ТАНЫСУ, ӨЗГЕЛЕРМЕН БӨЛІСУ.</a:t>
            </a:r>
            <a:endParaRPr lang="ru-RU" dirty="0">
              <a:solidFill>
                <a:schemeClr val="bg2"/>
              </a:solidFill>
            </a:endParaRPr>
          </a:p>
        </p:txBody>
      </p:sp>
      <p:sp>
        <p:nvSpPr>
          <p:cNvPr id="3" name="Объект 2"/>
          <p:cNvSpPr>
            <a:spLocks noGrp="1"/>
          </p:cNvSpPr>
          <p:nvPr>
            <p:ph idx="1"/>
          </p:nvPr>
        </p:nvSpPr>
        <p:spPr/>
        <p:txBody>
          <a:bodyPr/>
          <a:lstStyle/>
          <a:p>
            <a:r>
              <a:rPr lang="kk-KZ" dirty="0" smtClean="0">
                <a:solidFill>
                  <a:srgbClr val="FF0000"/>
                </a:solidFill>
              </a:rPr>
              <a:t>МІНДЕТТЕРІ: </a:t>
            </a:r>
          </a:p>
          <a:p>
            <a:r>
              <a:rPr lang="kk-KZ" sz="2400" dirty="0" smtClean="0"/>
              <a:t>-</a:t>
            </a:r>
            <a:r>
              <a:rPr lang="kk-KZ" sz="2400" dirty="0" smtClean="0">
                <a:solidFill>
                  <a:srgbClr val="0070C0"/>
                </a:solidFill>
              </a:rPr>
              <a:t>МӘЛІМЕТ ІЗДЕУ, ТАЛДАУ.</a:t>
            </a:r>
          </a:p>
          <a:p>
            <a:r>
              <a:rPr lang="kk-KZ" sz="2400" dirty="0" smtClean="0">
                <a:solidFill>
                  <a:srgbClr val="0070C0"/>
                </a:solidFill>
              </a:rPr>
              <a:t>-САУЛНАМА АЛУ, ӨНДЕУ</a:t>
            </a:r>
          </a:p>
          <a:p>
            <a:r>
              <a:rPr lang="kk-KZ" sz="2400" dirty="0" smtClean="0">
                <a:solidFill>
                  <a:srgbClr val="0070C0"/>
                </a:solidFill>
              </a:rPr>
              <a:t>-ПРЕЗЕНТАЦИЯ ЖАСАУ</a:t>
            </a:r>
          </a:p>
          <a:p>
            <a:r>
              <a:rPr lang="kk-KZ" sz="2400" dirty="0" smtClean="0">
                <a:solidFill>
                  <a:srgbClr val="0070C0"/>
                </a:solidFill>
              </a:rPr>
              <a:t>-ДОМБЫРА ҮЙРЕНУ</a:t>
            </a:r>
          </a:p>
          <a:p>
            <a:r>
              <a:rPr lang="kk-KZ" sz="2400" dirty="0" smtClean="0">
                <a:solidFill>
                  <a:srgbClr val="0070C0"/>
                </a:solidFill>
              </a:rPr>
              <a:t>-МӘЛІМЕТПЕН  БӨЛІСУ</a:t>
            </a:r>
            <a:endParaRPr lang="ru-RU" sz="2400" dirty="0">
              <a:solidFill>
                <a:srgbClr val="0070C0"/>
              </a:solidFill>
            </a:endParaRPr>
          </a:p>
          <a:p>
            <a:pPr marL="0" indent="0">
              <a:buNone/>
            </a:pPr>
            <a:r>
              <a:rPr lang="kk-KZ" sz="2400" dirty="0" smtClean="0">
                <a:solidFill>
                  <a:srgbClr val="FF0000"/>
                </a:solidFill>
              </a:rPr>
              <a:t>БОЛЖАМ: </a:t>
            </a:r>
            <a:r>
              <a:rPr lang="kk-KZ" sz="2400" b="1" i="1" dirty="0" smtClean="0">
                <a:solidFill>
                  <a:srgbClr val="0070C0"/>
                </a:solidFill>
              </a:rPr>
              <a:t>ЕГЕР  ӘР ҚАЗАҚТЫҢ БАЛАСЫ ДОМБЫРА ТУРАЛЫ КӨП БІЛСЕ ДОМБЫРАДА ОЙНАУ ҚЫЗЫҒУШЫЛЫҒЫ АРТАР ЕДІ</a:t>
            </a:r>
            <a:r>
              <a:rPr lang="kk-KZ" sz="2400" dirty="0" smtClean="0">
                <a:solidFill>
                  <a:srgbClr val="0070C0"/>
                </a:solidFill>
              </a:rPr>
              <a:t>.  </a:t>
            </a:r>
            <a:endParaRPr lang="ru-RU" sz="2400" dirty="0">
              <a:solidFill>
                <a:srgbClr val="0070C0"/>
              </a:solidFill>
            </a:endParaRPr>
          </a:p>
        </p:txBody>
      </p:sp>
    </p:spTree>
    <p:extLst>
      <p:ext uri="{BB962C8B-B14F-4D97-AF65-F5344CB8AC3E}">
        <p14:creationId xmlns:p14="http://schemas.microsoft.com/office/powerpoint/2010/main" val="3062652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User\Рабочий стол\Домбыра\Изображение111 002.jpg"/>
          <p:cNvPicPr>
            <a:picLocks noChangeAspect="1" noChangeArrowheads="1"/>
          </p:cNvPicPr>
          <p:nvPr/>
        </p:nvPicPr>
        <p:blipFill>
          <a:blip r:embed="rId2">
            <a:extLst>
              <a:ext uri="{28A0092B-C50C-407E-A947-70E740481C1C}">
                <a14:useLocalDpi xmlns:a14="http://schemas.microsoft.com/office/drawing/2010/main" val="0"/>
              </a:ext>
            </a:extLst>
          </a:blip>
          <a:srcRect l="48956"/>
          <a:stretch>
            <a:fillRect/>
          </a:stretch>
        </p:blipFill>
        <p:spPr bwMode="auto">
          <a:xfrm>
            <a:off x="0" y="0"/>
            <a:ext cx="3571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p:cNvSpPr txBox="1">
            <a:spLocks noChangeArrowheads="1"/>
          </p:cNvSpPr>
          <p:nvPr/>
        </p:nvSpPr>
        <p:spPr bwMode="auto">
          <a:xfrm>
            <a:off x="5072063" y="0"/>
            <a:ext cx="4071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Желбезекті домбыра</a:t>
            </a:r>
            <a:endParaRPr lang="ru-RU" sz="3600" b="1" dirty="0"/>
          </a:p>
        </p:txBody>
      </p:sp>
      <p:sp>
        <p:nvSpPr>
          <p:cNvPr id="5" name="Заголовок 4"/>
          <p:cNvSpPr>
            <a:spLocks noGrp="1"/>
          </p:cNvSpPr>
          <p:nvPr>
            <p:ph type="ctrTitle"/>
          </p:nvPr>
        </p:nvSpPr>
        <p:spPr>
          <a:xfrm>
            <a:off x="3929058" y="1371600"/>
            <a:ext cx="4722572" cy="3057532"/>
          </a:xfrm>
        </p:spPr>
        <p:txBody>
          <a:bodyPr>
            <a:normAutofit/>
          </a:bodyPr>
          <a:lstStyle/>
          <a:p>
            <a:pPr>
              <a:defRPr/>
            </a:pPr>
            <a:r>
              <a:rPr lang="kk-KZ" sz="1800" dirty="0" smtClean="0">
                <a:solidFill>
                  <a:schemeClr val="bg1"/>
                </a:solidFill>
              </a:rPr>
              <a:t>Екі ішекті, шанағы текшелеу сопақша. Негізгі бет тақтайының үстін ала  сағалығынан үндік ойығына дейін салынған қосымша жұқа тақтайды </a:t>
            </a:r>
            <a:r>
              <a:rPr lang="ru-RU" sz="1800" dirty="0" smtClean="0">
                <a:solidFill>
                  <a:schemeClr val="bg1"/>
                </a:solidFill>
              </a:rPr>
              <a:t>«</a:t>
            </a:r>
            <a:r>
              <a:rPr lang="kk-KZ" sz="1800" dirty="0" smtClean="0">
                <a:solidFill>
                  <a:schemeClr val="bg1"/>
                </a:solidFill>
              </a:rPr>
              <a:t>желбезек тақтай</a:t>
            </a:r>
            <a:r>
              <a:rPr lang="ru-RU" sz="1800" dirty="0" smtClean="0">
                <a:solidFill>
                  <a:schemeClr val="bg1"/>
                </a:solidFill>
              </a:rPr>
              <a:t>» </a:t>
            </a:r>
            <a:r>
              <a:rPr lang="ru-RU" sz="1800" dirty="0" err="1" smtClean="0">
                <a:solidFill>
                  <a:schemeClr val="bg1"/>
                </a:solidFill>
              </a:rPr>
              <a:t>дейді</a:t>
            </a:r>
            <a:r>
              <a:rPr lang="ru-RU" sz="1800" dirty="0" smtClean="0">
                <a:solidFill>
                  <a:schemeClr val="bg1"/>
                </a:solidFill>
              </a:rPr>
              <a:t>. </a:t>
            </a:r>
            <a:r>
              <a:rPr lang="ru-RU" sz="1800" dirty="0" err="1" smtClean="0">
                <a:solidFill>
                  <a:schemeClr val="bg1"/>
                </a:solidFill>
              </a:rPr>
              <a:t>Домбыра</a:t>
            </a:r>
            <a:r>
              <a:rPr lang="ru-RU" sz="1800" dirty="0" smtClean="0">
                <a:solidFill>
                  <a:schemeClr val="bg1"/>
                </a:solidFill>
              </a:rPr>
              <a:t> </a:t>
            </a:r>
            <a:r>
              <a:rPr lang="ru-RU" sz="1800" dirty="0" err="1" smtClean="0">
                <a:solidFill>
                  <a:schemeClr val="bg1"/>
                </a:solidFill>
              </a:rPr>
              <a:t>атауы</a:t>
            </a:r>
            <a:r>
              <a:rPr lang="ru-RU" sz="1800" dirty="0" smtClean="0">
                <a:solidFill>
                  <a:schemeClr val="bg1"/>
                </a:solidFill>
              </a:rPr>
              <a:t> осы </a:t>
            </a:r>
            <a:r>
              <a:rPr lang="ru-RU" sz="1800" dirty="0" err="1" smtClean="0">
                <a:solidFill>
                  <a:schemeClr val="bg1"/>
                </a:solidFill>
              </a:rPr>
              <a:t>ерекшелігіне</a:t>
            </a:r>
            <a:r>
              <a:rPr lang="ru-RU" sz="1800" dirty="0" smtClean="0">
                <a:solidFill>
                  <a:schemeClr val="bg1"/>
                </a:solidFill>
              </a:rPr>
              <a:t>  </a:t>
            </a:r>
            <a:r>
              <a:rPr lang="ru-RU" sz="1800" dirty="0" err="1" smtClean="0">
                <a:solidFill>
                  <a:schemeClr val="bg1"/>
                </a:solidFill>
              </a:rPr>
              <a:t>сай</a:t>
            </a:r>
            <a:r>
              <a:rPr lang="ru-RU" sz="1800" dirty="0" smtClean="0">
                <a:solidFill>
                  <a:schemeClr val="bg1"/>
                </a:solidFill>
              </a:rPr>
              <a:t>  </a:t>
            </a:r>
            <a:r>
              <a:rPr lang="ru-RU" sz="1800" dirty="0" err="1" smtClean="0">
                <a:solidFill>
                  <a:schemeClr val="bg1"/>
                </a:solidFill>
              </a:rPr>
              <a:t>аталған</a:t>
            </a:r>
            <a:r>
              <a:rPr lang="ru-RU" sz="1800" dirty="0" smtClean="0">
                <a:solidFill>
                  <a:schemeClr val="bg1"/>
                </a:solidFill>
              </a:rPr>
              <a:t>. </a:t>
            </a:r>
            <a:r>
              <a:rPr lang="ru-RU" sz="1800" dirty="0" err="1" smtClean="0">
                <a:solidFill>
                  <a:schemeClr val="bg1"/>
                </a:solidFill>
              </a:rPr>
              <a:t>ұзындығы</a:t>
            </a:r>
            <a:r>
              <a:rPr lang="ru-RU" sz="1800" dirty="0" smtClean="0">
                <a:solidFill>
                  <a:schemeClr val="bg1"/>
                </a:solidFill>
              </a:rPr>
              <a:t> 90 см, </a:t>
            </a:r>
            <a:r>
              <a:rPr lang="ru-RU" sz="1800" dirty="0" err="1" smtClean="0">
                <a:solidFill>
                  <a:schemeClr val="bg1"/>
                </a:solidFill>
              </a:rPr>
              <a:t>шанағы</a:t>
            </a:r>
            <a:r>
              <a:rPr lang="ru-RU" sz="1800" dirty="0" smtClean="0">
                <a:solidFill>
                  <a:schemeClr val="bg1"/>
                </a:solidFill>
              </a:rPr>
              <a:t> 18 см. 1983 ж  </a:t>
            </a:r>
            <a:r>
              <a:rPr lang="ru-RU" sz="1800" dirty="0" err="1" smtClean="0">
                <a:solidFill>
                  <a:schemeClr val="bg1"/>
                </a:solidFill>
              </a:rPr>
              <a:t>Мағауия</a:t>
            </a:r>
            <a:r>
              <a:rPr lang="ru-RU" sz="1800" dirty="0" smtClean="0">
                <a:solidFill>
                  <a:schemeClr val="bg1"/>
                </a:solidFill>
              </a:rPr>
              <a:t> </a:t>
            </a:r>
            <a:r>
              <a:rPr lang="ru-RU" sz="1800" dirty="0" err="1" smtClean="0">
                <a:solidFill>
                  <a:schemeClr val="bg1"/>
                </a:solidFill>
              </a:rPr>
              <a:t>Хамзин</a:t>
            </a:r>
            <a:r>
              <a:rPr lang="ru-RU" sz="1800" dirty="0" smtClean="0">
                <a:solidFill>
                  <a:schemeClr val="bg1"/>
                </a:solidFill>
              </a:rPr>
              <a:t> </a:t>
            </a:r>
            <a:r>
              <a:rPr lang="ru-RU" sz="1800" dirty="0" err="1" smtClean="0">
                <a:solidFill>
                  <a:schemeClr val="bg1"/>
                </a:solidFill>
              </a:rPr>
              <a:t>желбезек</a:t>
            </a:r>
            <a:r>
              <a:rPr lang="ru-RU" sz="1800" dirty="0" smtClean="0">
                <a:solidFill>
                  <a:schemeClr val="bg1"/>
                </a:solidFill>
              </a:rPr>
              <a:t> </a:t>
            </a:r>
            <a:r>
              <a:rPr lang="ru-RU" sz="1800" dirty="0" err="1" smtClean="0">
                <a:solidFill>
                  <a:schemeClr val="bg1"/>
                </a:solidFill>
              </a:rPr>
              <a:t>домбыраны</a:t>
            </a:r>
            <a:r>
              <a:rPr lang="ru-RU" sz="1800" dirty="0" smtClean="0">
                <a:solidFill>
                  <a:schemeClr val="bg1"/>
                </a:solidFill>
              </a:rPr>
              <a:t> </a:t>
            </a:r>
            <a:r>
              <a:rPr lang="ru-RU" sz="1800" dirty="0" err="1" smtClean="0">
                <a:solidFill>
                  <a:schemeClr val="bg1"/>
                </a:solidFill>
              </a:rPr>
              <a:t>жетілдіріп</a:t>
            </a:r>
            <a:r>
              <a:rPr lang="ru-RU" sz="1800" dirty="0" smtClean="0">
                <a:solidFill>
                  <a:schemeClr val="bg1"/>
                </a:solidFill>
              </a:rPr>
              <a:t> </a:t>
            </a:r>
            <a:r>
              <a:rPr lang="ru-RU" sz="1800" dirty="0" err="1" smtClean="0">
                <a:solidFill>
                  <a:schemeClr val="bg1"/>
                </a:solidFill>
              </a:rPr>
              <a:t>жасаған</a:t>
            </a:r>
            <a:r>
              <a:rPr lang="ru-RU" sz="1800" dirty="0" smtClean="0">
                <a:solidFill>
                  <a:schemeClr val="bg1"/>
                </a:solidFill>
              </a:rPr>
              <a:t> </a:t>
            </a:r>
            <a:r>
              <a:rPr lang="ru-RU" sz="1800" dirty="0" err="1" smtClean="0">
                <a:solidFill>
                  <a:schemeClr val="bg1"/>
                </a:solidFill>
              </a:rPr>
              <a:t>жалғыз</a:t>
            </a:r>
            <a:r>
              <a:rPr lang="ru-RU" sz="1800" dirty="0" smtClean="0">
                <a:solidFill>
                  <a:schemeClr val="bg1"/>
                </a:solidFill>
              </a:rPr>
              <a:t> </a:t>
            </a:r>
            <a:r>
              <a:rPr lang="ru-RU" sz="1800" dirty="0" err="1" smtClean="0">
                <a:solidFill>
                  <a:schemeClr val="bg1"/>
                </a:solidFill>
              </a:rPr>
              <a:t>нұсқасы</a:t>
            </a:r>
            <a:r>
              <a:rPr lang="ru-RU" sz="1800" dirty="0" smtClean="0">
                <a:solidFill>
                  <a:schemeClr val="bg1"/>
                </a:solidFill>
              </a:rPr>
              <a:t> </a:t>
            </a:r>
            <a:r>
              <a:rPr lang="ru-RU" sz="1800" dirty="0" err="1" smtClean="0">
                <a:solidFill>
                  <a:schemeClr val="bg1"/>
                </a:solidFill>
              </a:rPr>
              <a:t>мұражайда</a:t>
            </a:r>
            <a:r>
              <a:rPr lang="ru-RU" sz="1800" dirty="0" smtClean="0">
                <a:solidFill>
                  <a:schemeClr val="bg1"/>
                </a:solidFill>
              </a:rPr>
              <a:t> </a:t>
            </a:r>
            <a:r>
              <a:rPr lang="ru-RU" sz="1800" dirty="0" err="1" smtClean="0">
                <a:solidFill>
                  <a:schemeClr val="bg1"/>
                </a:solidFill>
              </a:rPr>
              <a:t>сақталуда</a:t>
            </a:r>
            <a:r>
              <a:rPr lang="ru-RU" sz="1800" dirty="0" smtClean="0">
                <a:solidFill>
                  <a:schemeClr val="bg1"/>
                </a:solidFill>
              </a:rPr>
              <a:t>.</a:t>
            </a:r>
            <a:endParaRPr lang="ru-RU" sz="1800" dirty="0">
              <a:solidFill>
                <a:schemeClr val="bg1"/>
              </a:solidFill>
            </a:endParaRPr>
          </a:p>
        </p:txBody>
      </p:sp>
    </p:spTree>
    <p:extLst>
      <p:ext uri="{BB962C8B-B14F-4D97-AF65-F5344CB8AC3E}">
        <p14:creationId xmlns:p14="http://schemas.microsoft.com/office/powerpoint/2010/main" val="1834499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User\Рабочий стол\Домбыра\Изображение111 005.jpg"/>
          <p:cNvPicPr>
            <a:picLocks noChangeAspect="1" noChangeArrowheads="1"/>
          </p:cNvPicPr>
          <p:nvPr/>
        </p:nvPicPr>
        <p:blipFill>
          <a:blip r:embed="rId2">
            <a:extLst>
              <a:ext uri="{28A0092B-C50C-407E-A947-70E740481C1C}">
                <a14:useLocalDpi xmlns:a14="http://schemas.microsoft.com/office/drawing/2010/main" val="0"/>
              </a:ext>
            </a:extLst>
          </a:blip>
          <a:srcRect l="7205"/>
          <a:stretch>
            <a:fillRect/>
          </a:stretch>
        </p:blipFill>
        <p:spPr bwMode="auto">
          <a:xfrm>
            <a:off x="0" y="0"/>
            <a:ext cx="40005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3"/>
          <p:cNvSpPr txBox="1">
            <a:spLocks noChangeArrowheads="1"/>
          </p:cNvSpPr>
          <p:nvPr/>
        </p:nvSpPr>
        <p:spPr bwMode="auto">
          <a:xfrm>
            <a:off x="4000500" y="0"/>
            <a:ext cx="5143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Үш ішекті домбырасы</a:t>
            </a:r>
            <a:endParaRPr lang="ru-RU" sz="3600" b="1" dirty="0"/>
          </a:p>
        </p:txBody>
      </p:sp>
      <p:sp>
        <p:nvSpPr>
          <p:cNvPr id="12292" name="TextBox 5"/>
          <p:cNvSpPr txBox="1">
            <a:spLocks noChangeArrowheads="1"/>
          </p:cNvSpPr>
          <p:nvPr/>
        </p:nvSpPr>
        <p:spPr bwMode="auto">
          <a:xfrm>
            <a:off x="4286250" y="1857375"/>
            <a:ext cx="45339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dirty="0">
                <a:solidFill>
                  <a:schemeClr val="bg1"/>
                </a:solidFill>
              </a:rPr>
              <a:t>Домбыра тобындағы әлі де болса сирек қолданылатын нұсқасы. Бұл домбыра Шығыс және Орталық Қазақстан өңірлерінде дамыған.Кәдімгі екі ішекті домбыраның құрылысы.Аспап ішек саны, бұрауы және үш ішекте орындалатын күй шығармаларымен  ерекшеленеді. Шанағы ұзынша, бұрышты, бет тақтайы қайыңнан жасалынған, шегелермен бекітілген, мойны жалпақтау болып келеді.</a:t>
            </a:r>
            <a:endParaRPr lang="ru-RU" dirty="0">
              <a:solidFill>
                <a:schemeClr val="bg1"/>
              </a:solidFill>
            </a:endParaRPr>
          </a:p>
        </p:txBody>
      </p:sp>
    </p:spTree>
    <p:extLst>
      <p:ext uri="{BB962C8B-B14F-4D97-AF65-F5344CB8AC3E}">
        <p14:creationId xmlns:p14="http://schemas.microsoft.com/office/powerpoint/2010/main" val="3520046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User\Рабочий стол\Домбыра\Изображение111 003.jpg"/>
          <p:cNvPicPr>
            <a:picLocks noChangeAspect="1" noChangeArrowheads="1"/>
          </p:cNvPicPr>
          <p:nvPr/>
        </p:nvPicPr>
        <p:blipFill>
          <a:blip r:embed="rId2">
            <a:extLst>
              <a:ext uri="{28A0092B-C50C-407E-A947-70E740481C1C}">
                <a14:useLocalDpi xmlns:a14="http://schemas.microsoft.com/office/drawing/2010/main" val="0"/>
              </a:ext>
            </a:extLst>
          </a:blip>
          <a:srcRect l="16241" t="1733" r="49203" b="66725"/>
          <a:stretch>
            <a:fillRect/>
          </a:stretch>
        </p:blipFill>
        <p:spPr bwMode="auto">
          <a:xfrm>
            <a:off x="0" y="0"/>
            <a:ext cx="4370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5072063" y="0"/>
            <a:ext cx="4071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Қоссаз</a:t>
            </a:r>
            <a:endParaRPr lang="ru-RU" sz="3600" b="1" dirty="0"/>
          </a:p>
        </p:txBody>
      </p:sp>
      <p:sp>
        <p:nvSpPr>
          <p:cNvPr id="4" name="Заголовок 3"/>
          <p:cNvSpPr>
            <a:spLocks noGrp="1"/>
          </p:cNvSpPr>
          <p:nvPr>
            <p:ph type="ctrTitle"/>
          </p:nvPr>
        </p:nvSpPr>
        <p:spPr>
          <a:xfrm>
            <a:off x="4416423" y="1058863"/>
            <a:ext cx="4293945" cy="4700606"/>
          </a:xfrm>
        </p:spPr>
        <p:txBody>
          <a:bodyPr/>
          <a:lstStyle/>
          <a:p>
            <a:pPr>
              <a:defRPr/>
            </a:pPr>
            <a:r>
              <a:rPr lang="kk-KZ" sz="1800" dirty="0" smtClean="0">
                <a:solidFill>
                  <a:schemeClr val="bg1"/>
                </a:solidFill>
              </a:rPr>
              <a:t>Тұтас ағаштан ойып жасалатын бес ішекті аспап. Шанақтың бірінің бет қақпасы ағаштан, екіншісі терімен жабылса, кей жағдайда екі беті де ағашпен  жауып жасалады.Мұндай домбырада ойнау өте күрделі.Ел ішінде мұны кейде “қоссаз”, “қос мойын домбыра” деп атайды. Қоссаз аспабын жасау технологиясы өте күрделі. Оны жасауға емен, шетен, қайын, шамшат  ағаштарды қолданады.</a:t>
            </a:r>
            <a:endParaRPr lang="ru-RU" sz="1800" dirty="0">
              <a:solidFill>
                <a:schemeClr val="bg1"/>
              </a:solidFill>
            </a:endParaRPr>
          </a:p>
        </p:txBody>
      </p:sp>
    </p:spTree>
    <p:extLst>
      <p:ext uri="{BB962C8B-B14F-4D97-AF65-F5344CB8AC3E}">
        <p14:creationId xmlns:p14="http://schemas.microsoft.com/office/powerpoint/2010/main" val="328359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User\Рабочий стол\Домбыра\Изображение111 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46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2"/>
          <p:cNvSpPr txBox="1">
            <a:spLocks noChangeArrowheads="1"/>
          </p:cNvSpPr>
          <p:nvPr/>
        </p:nvSpPr>
        <p:spPr bwMode="auto">
          <a:xfrm>
            <a:off x="4429125" y="0"/>
            <a:ext cx="47148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200" b="1" dirty="0"/>
              <a:t>Мойыны сүйекпен өрнектелген шанағы тұтас ағаштан ойып жасалған домбыра</a:t>
            </a:r>
            <a:endParaRPr lang="ru-RU" sz="3200" b="1" dirty="0"/>
          </a:p>
        </p:txBody>
      </p:sp>
      <p:pic>
        <p:nvPicPr>
          <p:cNvPr id="21508" name="Picture 2" descr="C:\Documents and Settings\User\Рабочий стол\Домбыра\Изображение111 025.jpg"/>
          <p:cNvPicPr>
            <a:picLocks noChangeAspect="1" noChangeArrowheads="1"/>
          </p:cNvPicPr>
          <p:nvPr/>
        </p:nvPicPr>
        <p:blipFill>
          <a:blip r:embed="rId3">
            <a:extLst>
              <a:ext uri="{28A0092B-C50C-407E-A947-70E740481C1C}">
                <a14:useLocalDpi xmlns:a14="http://schemas.microsoft.com/office/drawing/2010/main" val="0"/>
              </a:ext>
            </a:extLst>
          </a:blip>
          <a:srcRect l="4472" t="3168" r="-81" b="2489"/>
          <a:stretch>
            <a:fillRect/>
          </a:stretch>
        </p:blipFill>
        <p:spPr bwMode="auto">
          <a:xfrm>
            <a:off x="6067425" y="2786063"/>
            <a:ext cx="3076575"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0959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User\Рабочий стол\Домбыра\Изображение111 023.jpg"/>
          <p:cNvPicPr>
            <a:picLocks noChangeAspect="1" noChangeArrowheads="1"/>
          </p:cNvPicPr>
          <p:nvPr/>
        </p:nvPicPr>
        <p:blipFill>
          <a:blip r:embed="rId2">
            <a:extLst>
              <a:ext uri="{28A0092B-C50C-407E-A947-70E740481C1C}">
                <a14:useLocalDpi xmlns:a14="http://schemas.microsoft.com/office/drawing/2010/main" val="0"/>
              </a:ext>
            </a:extLst>
          </a:blip>
          <a:srcRect l="5139"/>
          <a:stretch>
            <a:fillRect/>
          </a:stretch>
        </p:blipFill>
        <p:spPr bwMode="auto">
          <a:xfrm>
            <a:off x="6270625" y="2643188"/>
            <a:ext cx="287337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C:\Documents and Settings\User\Рабочий стол\Домбыра\Изображение111 022.jpg"/>
          <p:cNvPicPr>
            <a:picLocks noChangeAspect="1" noChangeArrowheads="1"/>
          </p:cNvPicPr>
          <p:nvPr/>
        </p:nvPicPr>
        <p:blipFill>
          <a:blip r:embed="rId3" cstate="print">
            <a:extLst>
              <a:ext uri="{28A0092B-C50C-407E-A947-70E740481C1C}">
                <a14:useLocalDpi xmlns:a14="http://schemas.microsoft.com/office/drawing/2010/main" val="0"/>
              </a:ext>
            </a:extLst>
          </a:blip>
          <a:srcRect l="7710" t="5208" r="4385"/>
          <a:stretch>
            <a:fillRect/>
          </a:stretch>
        </p:blipFill>
        <p:spPr bwMode="auto">
          <a:xfrm>
            <a:off x="0" y="0"/>
            <a:ext cx="407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2"/>
          <p:cNvSpPr txBox="1">
            <a:spLocks noChangeArrowheads="1"/>
          </p:cNvSpPr>
          <p:nvPr/>
        </p:nvSpPr>
        <p:spPr bwMode="auto">
          <a:xfrm>
            <a:off x="4429125" y="0"/>
            <a:ext cx="4714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200" b="1" dirty="0"/>
              <a:t>Шанақ сырты сүйекпен өрнектелген домбыра</a:t>
            </a:r>
            <a:endParaRPr lang="ru-RU" sz="3200" b="1" dirty="0"/>
          </a:p>
        </p:txBody>
      </p:sp>
    </p:spTree>
    <p:extLst>
      <p:ext uri="{BB962C8B-B14F-4D97-AF65-F5344CB8AC3E}">
        <p14:creationId xmlns:p14="http://schemas.microsoft.com/office/powerpoint/2010/main" val="339218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C:\Documents and Settings\User\Рабочий стол\Домбыра\Изображение111 028.jpg"/>
          <p:cNvPicPr>
            <a:picLocks noChangeAspect="1" noChangeArrowheads="1"/>
          </p:cNvPicPr>
          <p:nvPr/>
        </p:nvPicPr>
        <p:blipFill>
          <a:blip r:embed="rId2" cstate="print">
            <a:extLst>
              <a:ext uri="{28A0092B-C50C-407E-A947-70E740481C1C}">
                <a14:useLocalDpi xmlns:a14="http://schemas.microsoft.com/office/drawing/2010/main" val="0"/>
              </a:ext>
            </a:extLst>
          </a:blip>
          <a:srcRect l="8372" t="5208" r="2872" b="5208"/>
          <a:stretch>
            <a:fillRect/>
          </a:stretch>
        </p:blipFill>
        <p:spPr bwMode="auto">
          <a:xfrm>
            <a:off x="58043" y="0"/>
            <a:ext cx="422592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Documents and Settings\User\Рабочий стол\Домбыра\Изображение111 029.jpg"/>
          <p:cNvPicPr>
            <a:picLocks noChangeAspect="1" noChangeArrowheads="1"/>
          </p:cNvPicPr>
          <p:nvPr/>
        </p:nvPicPr>
        <p:blipFill>
          <a:blip r:embed="rId3">
            <a:extLst>
              <a:ext uri="{28A0092B-C50C-407E-A947-70E740481C1C}">
                <a14:useLocalDpi xmlns:a14="http://schemas.microsoft.com/office/drawing/2010/main" val="0"/>
              </a:ext>
            </a:extLst>
          </a:blip>
          <a:srcRect t="3168" r="4413" b="3168"/>
          <a:stretch>
            <a:fillRect/>
          </a:stretch>
        </p:blipFill>
        <p:spPr bwMode="auto">
          <a:xfrm>
            <a:off x="6786563" y="3165475"/>
            <a:ext cx="2357437"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2"/>
          <p:cNvSpPr txBox="1">
            <a:spLocks noChangeArrowheads="1"/>
          </p:cNvSpPr>
          <p:nvPr/>
        </p:nvSpPr>
        <p:spPr bwMode="auto">
          <a:xfrm>
            <a:off x="4429125" y="0"/>
            <a:ext cx="4714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200" b="1" dirty="0"/>
              <a:t>Шанағы оюлы</a:t>
            </a:r>
          </a:p>
          <a:p>
            <a:pPr algn="ctr" eaLnBrk="1" hangingPunct="1"/>
            <a:r>
              <a:rPr lang="kk-KZ" sz="3200" b="1" dirty="0"/>
              <a:t> үш ішекті домбыра</a:t>
            </a:r>
            <a:endParaRPr lang="ru-RU" sz="3200" b="1" dirty="0"/>
          </a:p>
        </p:txBody>
      </p:sp>
    </p:spTree>
    <p:extLst>
      <p:ext uri="{BB962C8B-B14F-4D97-AF65-F5344CB8AC3E}">
        <p14:creationId xmlns:p14="http://schemas.microsoft.com/office/powerpoint/2010/main" val="1213807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User\Рабочий стол\Домбыра\Изображение111 032.jpg"/>
          <p:cNvPicPr>
            <a:picLocks noChangeAspect="1" noChangeArrowheads="1"/>
          </p:cNvPicPr>
          <p:nvPr/>
        </p:nvPicPr>
        <p:blipFill>
          <a:blip r:embed="rId2">
            <a:extLst>
              <a:ext uri="{28A0092B-C50C-407E-A947-70E740481C1C}">
                <a14:useLocalDpi xmlns:a14="http://schemas.microsoft.com/office/drawing/2010/main" val="0"/>
              </a:ext>
            </a:extLst>
          </a:blip>
          <a:srcRect l="11057" t="3847" r="4240" b="2489"/>
          <a:stretch>
            <a:fillRect/>
          </a:stretch>
        </p:blipFill>
        <p:spPr bwMode="auto">
          <a:xfrm>
            <a:off x="0" y="0"/>
            <a:ext cx="4322763"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2"/>
          <p:cNvSpPr txBox="1">
            <a:spLocks noChangeArrowheads="1"/>
          </p:cNvSpPr>
          <p:nvPr/>
        </p:nvSpPr>
        <p:spPr bwMode="auto">
          <a:xfrm>
            <a:off x="4429125" y="0"/>
            <a:ext cx="4714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200" b="1" dirty="0"/>
              <a:t>Қуыс мойын</a:t>
            </a:r>
          </a:p>
          <a:p>
            <a:pPr algn="ctr" eaLnBrk="1" hangingPunct="1"/>
            <a:r>
              <a:rPr lang="kk-KZ" sz="3200" b="1" dirty="0"/>
              <a:t> домбыра</a:t>
            </a:r>
            <a:endParaRPr lang="ru-RU" sz="3200" b="1" dirty="0"/>
          </a:p>
        </p:txBody>
      </p:sp>
    </p:spTree>
    <p:extLst>
      <p:ext uri="{BB962C8B-B14F-4D97-AF65-F5344CB8AC3E}">
        <p14:creationId xmlns:p14="http://schemas.microsoft.com/office/powerpoint/2010/main" val="33519437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User\Рабочий стол\Домбыра\Изображение111 026.jpg"/>
          <p:cNvPicPr>
            <a:picLocks noChangeAspect="1" noChangeArrowheads="1"/>
          </p:cNvPicPr>
          <p:nvPr/>
        </p:nvPicPr>
        <p:blipFill>
          <a:blip r:embed="rId2">
            <a:extLst>
              <a:ext uri="{28A0092B-C50C-407E-A947-70E740481C1C}">
                <a14:useLocalDpi xmlns:a14="http://schemas.microsoft.com/office/drawing/2010/main" val="0"/>
              </a:ext>
            </a:extLst>
          </a:blip>
          <a:srcRect l="14488" t="3168" r="6293" b="2489"/>
          <a:stretch>
            <a:fillRect/>
          </a:stretch>
        </p:blipFill>
        <p:spPr bwMode="auto">
          <a:xfrm>
            <a:off x="0" y="0"/>
            <a:ext cx="42926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2"/>
          <p:cNvSpPr txBox="1">
            <a:spLocks noChangeArrowheads="1"/>
          </p:cNvSpPr>
          <p:nvPr/>
        </p:nvSpPr>
        <p:spPr bwMode="auto">
          <a:xfrm>
            <a:off x="5072063" y="0"/>
            <a:ext cx="4071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600" b="1" dirty="0"/>
              <a:t>Бес ішекті домбыра</a:t>
            </a:r>
            <a:endParaRPr lang="ru-RU" sz="3600" b="1" dirty="0"/>
          </a:p>
        </p:txBody>
      </p:sp>
    </p:spTree>
    <p:extLst>
      <p:ext uri="{BB962C8B-B14F-4D97-AF65-F5344CB8AC3E}">
        <p14:creationId xmlns:p14="http://schemas.microsoft.com/office/powerpoint/2010/main" val="929189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C:\Documents and Settings\User\Рабочий стол\Домбыра\Изображение111 044.jpg"/>
          <p:cNvPicPr>
            <a:picLocks noChangeAspect="1" noChangeArrowheads="1"/>
          </p:cNvPicPr>
          <p:nvPr/>
        </p:nvPicPr>
        <p:blipFill>
          <a:blip r:embed="rId2" cstate="print">
            <a:extLst>
              <a:ext uri="{28A0092B-C50C-407E-A947-70E740481C1C}">
                <a14:useLocalDpi xmlns:a14="http://schemas.microsoft.com/office/drawing/2010/main" val="0"/>
              </a:ext>
            </a:extLst>
          </a:blip>
          <a:srcRect l="15398" t="7510" r="-81" b="56976"/>
          <a:stretch>
            <a:fillRect/>
          </a:stretch>
        </p:blipFill>
        <p:spPr bwMode="auto">
          <a:xfrm>
            <a:off x="0" y="0"/>
            <a:ext cx="4983163" cy="3000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6627" name="Picture 1" descr="C:\Documents and Settings\User\Рабочий стол\Домбыра\Изображение111 044.jpg"/>
          <p:cNvPicPr>
            <a:picLocks noChangeAspect="1" noChangeArrowheads="1"/>
          </p:cNvPicPr>
          <p:nvPr/>
        </p:nvPicPr>
        <p:blipFill>
          <a:blip r:embed="rId2" cstate="print">
            <a:extLst>
              <a:ext uri="{28A0092B-C50C-407E-A947-70E740481C1C}">
                <a14:useLocalDpi xmlns:a14="http://schemas.microsoft.com/office/drawing/2010/main" val="0"/>
              </a:ext>
            </a:extLst>
          </a:blip>
          <a:srcRect l="16391" t="50099" r="-163" b="8046"/>
          <a:stretch>
            <a:fillRect/>
          </a:stretch>
        </p:blipFill>
        <p:spPr bwMode="auto">
          <a:xfrm>
            <a:off x="4071938" y="3219450"/>
            <a:ext cx="5072062" cy="3638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6628" name="TextBox 2"/>
          <p:cNvSpPr txBox="1">
            <a:spLocks noChangeArrowheads="1"/>
          </p:cNvSpPr>
          <p:nvPr/>
        </p:nvSpPr>
        <p:spPr bwMode="auto">
          <a:xfrm>
            <a:off x="5000625" y="0"/>
            <a:ext cx="41433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200" b="1" dirty="0"/>
              <a:t>Қазақтың тұңғыш домбырашылар ансаблі</a:t>
            </a:r>
          </a:p>
          <a:p>
            <a:pPr algn="ctr" eaLnBrk="1" hangingPunct="1"/>
            <a:r>
              <a:rPr lang="kk-KZ" sz="3200" b="1" dirty="0"/>
              <a:t>1934 жыл</a:t>
            </a:r>
            <a:endParaRPr lang="ru-RU" sz="3200" b="1" dirty="0"/>
          </a:p>
        </p:txBody>
      </p:sp>
      <p:sp>
        <p:nvSpPr>
          <p:cNvPr id="26629" name="TextBox 2"/>
          <p:cNvSpPr txBox="1">
            <a:spLocks noChangeArrowheads="1"/>
          </p:cNvSpPr>
          <p:nvPr/>
        </p:nvSpPr>
        <p:spPr bwMode="auto">
          <a:xfrm>
            <a:off x="0" y="4437063"/>
            <a:ext cx="407193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200" b="1" dirty="0"/>
              <a:t>Қазақтың домбырашылар ансаблі</a:t>
            </a:r>
          </a:p>
          <a:p>
            <a:pPr algn="ctr" eaLnBrk="1" hangingPunct="1"/>
            <a:r>
              <a:rPr lang="kk-KZ" sz="3200" b="1" dirty="0"/>
              <a:t>1980 жыл</a:t>
            </a:r>
            <a:endParaRPr lang="ru-RU" sz="3200" b="1" dirty="0"/>
          </a:p>
        </p:txBody>
      </p:sp>
    </p:spTree>
    <p:extLst>
      <p:ext uri="{BB962C8B-B14F-4D97-AF65-F5344CB8AC3E}">
        <p14:creationId xmlns:p14="http://schemas.microsoft.com/office/powerpoint/2010/main" val="1556933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
          <p:cNvSpPr txBox="1">
            <a:spLocks noChangeArrowheads="1"/>
          </p:cNvSpPr>
          <p:nvPr/>
        </p:nvSpPr>
        <p:spPr bwMode="auto">
          <a:xfrm>
            <a:off x="5286375" y="1928813"/>
            <a:ext cx="3857625"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kk-KZ" sz="3200" b="1" dirty="0"/>
              <a:t>“Сазген” – көне аспаптар ансаблінің тұңғыш мүшелері</a:t>
            </a:r>
          </a:p>
          <a:p>
            <a:pPr algn="ctr" eaLnBrk="1" hangingPunct="1"/>
            <a:r>
              <a:rPr lang="kk-KZ" sz="3200" b="1" dirty="0"/>
              <a:t>1980 ж.</a:t>
            </a:r>
            <a:endParaRPr lang="ru-RU" sz="3200" b="1" dirty="0"/>
          </a:p>
        </p:txBody>
      </p:sp>
      <p:pic>
        <p:nvPicPr>
          <p:cNvPr id="27651" name="Picture 2" descr="C:\Documents and Settings\User\Рабочий стол\Домбыра\Изображение111 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922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5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zheruiyq.kz/wp-content/uploads/2016/10/dle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0"/>
            <a:ext cx="8229600" cy="1143000"/>
          </a:xfrm>
        </p:spPr>
        <p:txBody>
          <a:bodyPr/>
          <a:lstStyle/>
          <a:p>
            <a:r>
              <a:rPr lang="kk-KZ" dirty="0" smtClean="0">
                <a:solidFill>
                  <a:srgbClr val="FF0000"/>
                </a:solidFill>
              </a:rPr>
              <a:t>САУАЛНАМА   АЛУ</a:t>
            </a:r>
            <a:endParaRPr lang="ru-RU" dirty="0">
              <a:solidFill>
                <a:srgbClr val="FF0000"/>
              </a:solidFill>
            </a:endParaRPr>
          </a:p>
        </p:txBody>
      </p:sp>
      <p:pic>
        <p:nvPicPr>
          <p:cNvPr id="6"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764704"/>
            <a:ext cx="5640626" cy="3384376"/>
          </a:xfrm>
          <a:prstGeom prst="rect">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1987" y="4042792"/>
            <a:ext cx="4692013" cy="2815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7716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p>
        </p:txBody>
      </p:sp>
      <p:sp>
        <p:nvSpPr>
          <p:cNvPr id="20483" name="Содержимое 2"/>
          <p:cNvSpPr>
            <a:spLocks noGrp="1"/>
          </p:cNvSpPr>
          <p:nvPr>
            <p:ph idx="1"/>
          </p:nvPr>
        </p:nvSpPr>
        <p:spPr>
          <a:xfrm>
            <a:off x="0" y="0"/>
            <a:ext cx="9144000" cy="6858000"/>
          </a:xfrm>
          <a:blipFill dpi="0" rotWithShape="1">
            <a:blip r:embed="rId3"/>
            <a:srcRect/>
            <a:tile tx="0" ty="0" sx="100000" sy="100000" flip="none" algn="tl"/>
          </a:blipFill>
        </p:spPr>
        <p:txBody>
          <a:bodyPr/>
          <a:lstStyle/>
          <a:p>
            <a:pPr eaLnBrk="1" hangingPunct="1"/>
            <a:endParaRPr lang="kk-KZ" altLang="kk-KZ" smtClean="0"/>
          </a:p>
        </p:txBody>
      </p:sp>
      <p:pic>
        <p:nvPicPr>
          <p:cNvPr id="20484" name="Picture 2" descr="C:\Users\Тимур\Desktop\домбра\9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49275"/>
            <a:ext cx="8540750" cy="5688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6"/>
          <p:cNvSpPr txBox="1">
            <a:spLocks noChangeArrowheads="1"/>
          </p:cNvSpPr>
          <p:nvPr/>
        </p:nvSpPr>
        <p:spPr bwMode="auto">
          <a:xfrm>
            <a:off x="1095375" y="30162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kk-KZ" altLang="kk-KZ"/>
          </a:p>
        </p:txBody>
      </p:sp>
      <p:sp>
        <p:nvSpPr>
          <p:cNvPr id="20486" name="Text Box 7"/>
          <p:cNvSpPr txBox="1">
            <a:spLocks noChangeArrowheads="1"/>
          </p:cNvSpPr>
          <p:nvPr/>
        </p:nvSpPr>
        <p:spPr bwMode="auto">
          <a:xfrm>
            <a:off x="1547813" y="5780088"/>
            <a:ext cx="7154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a:solidFill>
                  <a:schemeClr val="tx2"/>
                </a:solidFill>
                <a:latin typeface="Franklin Gothic Book" pitchFamily="34" charset="0"/>
              </a:defRPr>
            </a:lvl5pPr>
            <a:lvl6pPr eaLnBrk="0" fontAlgn="base" hangingPunct="0">
              <a:spcAft>
                <a:spcPct val="0"/>
              </a:spcAft>
              <a:buFont typeface="Wingdings 2" pitchFamily="18" charset="2"/>
              <a:buChar char=""/>
              <a:defRPr>
                <a:solidFill>
                  <a:schemeClr val="tx2"/>
                </a:solidFill>
                <a:latin typeface="Franklin Gothic Book" pitchFamily="34" charset="0"/>
              </a:defRPr>
            </a:lvl6pPr>
            <a:lvl7pPr eaLnBrk="0" fontAlgn="base" hangingPunct="0">
              <a:spcAft>
                <a:spcPct val="0"/>
              </a:spcAft>
              <a:buFont typeface="Wingdings 2" pitchFamily="18" charset="2"/>
              <a:buChar char=""/>
              <a:defRPr>
                <a:solidFill>
                  <a:schemeClr val="tx2"/>
                </a:solidFill>
                <a:latin typeface="Franklin Gothic Book" pitchFamily="34" charset="0"/>
              </a:defRPr>
            </a:lvl7pPr>
            <a:lvl8pPr eaLnBrk="0" fontAlgn="base" hangingPunct="0">
              <a:spcAft>
                <a:spcPct val="0"/>
              </a:spcAft>
              <a:buFont typeface="Wingdings 2" pitchFamily="18" charset="2"/>
              <a:buChar char=""/>
              <a:defRPr>
                <a:solidFill>
                  <a:schemeClr val="tx2"/>
                </a:solidFill>
                <a:latin typeface="Franklin Gothic Book" pitchFamily="34" charset="0"/>
              </a:defRPr>
            </a:lvl8pPr>
            <a:lvl9pPr eaLnBrk="0" fontAlgn="base" hangingPunct="0">
              <a:spcAft>
                <a:spcPct val="0"/>
              </a:spcAft>
              <a:buFont typeface="Wingdings 2" pitchFamily="18" charset="2"/>
              <a:buChar char=""/>
              <a:defRPr>
                <a:solidFill>
                  <a:schemeClr val="tx2"/>
                </a:solidFill>
                <a:latin typeface="Franklin Gothic Book" pitchFamily="34" charset="0"/>
              </a:defRPr>
            </a:lvl9pPr>
          </a:lstStyle>
          <a:p>
            <a:pPr>
              <a:defRPr/>
            </a:pPr>
            <a:r>
              <a:rPr lang="kk-KZ" altLang="kk-KZ" sz="2400" b="1" dirty="0" smtClean="0">
                <a:solidFill>
                  <a:srgbClr val="FFFF00"/>
                </a:solidFill>
                <a:effectLst>
                  <a:outerShdw blurRad="38100" dist="38100" dir="2700000" algn="tl">
                    <a:srgbClr val="000000">
                      <a:alpha val="43137"/>
                    </a:srgbClr>
                  </a:outerShdw>
                </a:effectLst>
                <a:latin typeface="Arial" charset="0"/>
              </a:rPr>
              <a:t>Нұрсұлтан Әбішұлы да домбырада ойнайды.</a:t>
            </a:r>
            <a:endParaRPr lang="ru-RU" altLang="kk-KZ" sz="2400" b="1" dirty="0" smtClean="0">
              <a:solidFill>
                <a:srgbClr val="FFFF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4041026102"/>
      </p:ext>
    </p:extLst>
  </p:cSld>
  <p:clrMapOvr>
    <a:masterClrMapping/>
  </p:clrMapOvr>
  <p:transition advTm="3588">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zheruiyq.kz/wp-content/uploads/2016/10/dle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Содержимое 5"/>
          <p:cNvSpPr>
            <a:spLocks noGrp="1"/>
          </p:cNvSpPr>
          <p:nvPr>
            <p:ph idx="1"/>
          </p:nvPr>
        </p:nvSpPr>
        <p:spPr>
          <a:xfrm>
            <a:off x="457200" y="4509120"/>
            <a:ext cx="8229600" cy="1617043"/>
          </a:xfrm>
        </p:spPr>
        <p:txBody>
          <a:bodyPr/>
          <a:lstStyle/>
          <a:p>
            <a:endParaRPr lang="ru-RU" dirty="0"/>
          </a:p>
        </p:txBody>
      </p:sp>
      <p:pic>
        <p:nvPicPr>
          <p:cNvPr id="1027" name="Picture 3" descr="C:\Users\серик\Pictures\2016-12-19 телефон декарь\телефон декарь 410.jpg"/>
          <p:cNvPicPr>
            <a:picLocks noChangeAspect="1" noChangeArrowheads="1"/>
          </p:cNvPicPr>
          <p:nvPr/>
        </p:nvPicPr>
        <p:blipFill>
          <a:blip r:embed="rId3" cstate="print"/>
          <a:srcRect/>
          <a:stretch>
            <a:fillRect/>
          </a:stretch>
        </p:blipFill>
        <p:spPr bwMode="auto">
          <a:xfrm>
            <a:off x="179512" y="1158663"/>
            <a:ext cx="4836288" cy="3161075"/>
          </a:xfrm>
          <a:prstGeom prst="rect">
            <a:avLst/>
          </a:prstGeom>
          <a:ln>
            <a:noFill/>
          </a:ln>
          <a:effectLst>
            <a:softEdge rad="112500"/>
          </a:effectLst>
        </p:spPr>
      </p:pic>
      <p:sp>
        <p:nvSpPr>
          <p:cNvPr id="2" name="Заголовок 1"/>
          <p:cNvSpPr>
            <a:spLocks noGrp="1"/>
          </p:cNvSpPr>
          <p:nvPr>
            <p:ph type="title"/>
          </p:nvPr>
        </p:nvSpPr>
        <p:spPr>
          <a:xfrm>
            <a:off x="611560" y="0"/>
            <a:ext cx="8229600" cy="1417638"/>
          </a:xfrm>
        </p:spPr>
        <p:txBody>
          <a:bodyPr>
            <a:normAutofit fontScale="90000"/>
          </a:bodyPr>
          <a:lstStyle/>
          <a:p>
            <a:pPr>
              <a:tabLst>
                <a:tab pos="6991350" algn="l"/>
              </a:tabLst>
            </a:pPr>
            <a:r>
              <a:rPr lang="kk-KZ"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«Оқжетпес сазы» домбыра ансамблі</a:t>
            </a:r>
            <a:endParaRPr lang="ru-RU" dirty="0">
              <a:solidFill>
                <a:srgbClr val="FF0000"/>
              </a:solidFill>
            </a:endParaRPr>
          </a:p>
        </p:txBody>
      </p:sp>
      <p:pic>
        <p:nvPicPr>
          <p:cNvPr id="5" name="Picture 4" descr="C:\Users\серик\Pictures\2016-12-19 телефон декарь\телефон декарь 350.jpg"/>
          <p:cNvPicPr>
            <a:picLocks noChangeAspect="1" noChangeArrowheads="1"/>
          </p:cNvPicPr>
          <p:nvPr/>
        </p:nvPicPr>
        <p:blipFill>
          <a:blip r:embed="rId4" cstate="print"/>
          <a:srcRect l="3711" r="9034" b="42753"/>
          <a:stretch>
            <a:fillRect/>
          </a:stretch>
        </p:blipFill>
        <p:spPr bwMode="auto">
          <a:xfrm>
            <a:off x="2365820" y="4005064"/>
            <a:ext cx="6770248" cy="2852936"/>
          </a:xfrm>
          <a:prstGeom prst="rect">
            <a:avLst/>
          </a:prstGeom>
          <a:ln>
            <a:noFill/>
          </a:ln>
          <a:effectLst>
            <a:softEdge rad="112500"/>
          </a:effectLst>
        </p:spPr>
      </p:pic>
    </p:spTree>
  </p:cSld>
  <p:clrMapOvr>
    <a:masterClrMapping/>
  </p:clrMapOvr>
  <p:transition spd="slow">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zheruiyq.kz/wp-content/uploads/2016/10/dle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серик\Pictures\2017-10-25 Галерея\Галерея 218.jpg"/>
          <p:cNvPicPr>
            <a:picLocks noGrp="1" noChangeAspect="1" noChangeArrowheads="1"/>
          </p:cNvPicPr>
          <p:nvPr>
            <p:ph idx="1"/>
          </p:nvPr>
        </p:nvPicPr>
        <p:blipFill>
          <a:blip r:embed="rId3" cstate="print"/>
          <a:srcRect/>
          <a:stretch>
            <a:fillRect/>
          </a:stretch>
        </p:blipFill>
        <p:spPr bwMode="auto">
          <a:xfrm>
            <a:off x="4702324" y="260648"/>
            <a:ext cx="4437112" cy="4437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descr="C:\Users\серик\Pictures\2017-10-25 Галерея\Галерея 224.jpg"/>
          <p:cNvPicPr>
            <a:picLocks noChangeAspect="1" noChangeArrowheads="1"/>
          </p:cNvPicPr>
          <p:nvPr/>
        </p:nvPicPr>
        <p:blipFill>
          <a:blip r:embed="rId4" cstate="print"/>
          <a:srcRect/>
          <a:stretch>
            <a:fillRect/>
          </a:stretch>
        </p:blipFill>
        <p:spPr bwMode="auto">
          <a:xfrm>
            <a:off x="0" y="1700808"/>
            <a:ext cx="4716016" cy="471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9923hYsHNVom0U85sNM2c4fEtZBtS.jpg"/>
          <p:cNvPicPr>
            <a:picLocks noGrp="1" noChangeAspect="1"/>
          </p:cNvPicPr>
          <p:nvPr>
            <p:ph idx="1"/>
          </p:nvPr>
        </p:nvPicPr>
        <p:blipFill>
          <a:blip r:embed="rId3" cstate="print"/>
          <a:stretch>
            <a:fillRect/>
          </a:stretch>
        </p:blipFill>
        <p:spPr>
          <a:xfrm>
            <a:off x="0" y="0"/>
            <a:ext cx="9144000" cy="6858000"/>
          </a:xfrm>
        </p:spPr>
      </p:pic>
      <p:sp>
        <p:nvSpPr>
          <p:cNvPr id="2" name="Заголовок 1"/>
          <p:cNvSpPr>
            <a:spLocks noGrp="1"/>
          </p:cNvSpPr>
          <p:nvPr>
            <p:ph type="title"/>
          </p:nvPr>
        </p:nvSpPr>
        <p:spPr>
          <a:xfrm>
            <a:off x="0" y="0"/>
            <a:ext cx="9144000" cy="836712"/>
          </a:xfrm>
        </p:spPr>
        <p:txBody>
          <a:bodyPr>
            <a:normAutofit/>
          </a:bodyPr>
          <a:lstStyle/>
          <a:p>
            <a:r>
              <a:rPr lang="kk-KZ"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Домбыра тартайық !</a:t>
            </a:r>
            <a:endParaRPr lang="ru-RU"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slow">
    <p:pull dir="u"/>
    <p:sndAc>
      <p:stSnd>
        <p:snd r:embed="rId2" name="applause.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pic>
        <p:nvPicPr>
          <p:cNvPr id="10242" name="Picture 2" descr="http://www.zheruiyq.kz/wp-content/uploads/2016/10/dle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fontScale="90000"/>
          </a:bodyPr>
          <a:lstStyle/>
          <a:p>
            <a:r>
              <a:rPr lang="kk-KZ" b="1" dirty="0" smtClean="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Нағыз қазақ, қазақ емес.            Нағыз қазақ </a:t>
            </a:r>
            <a:r>
              <a:rPr lang="en-US" b="1" dirty="0" smtClean="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t>
            </a:r>
            <a:r>
              <a:rPr lang="kk-KZ" b="1" dirty="0" smtClean="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домбыра!</a:t>
            </a:r>
            <a:endParaRPr lang="ru-RU" b="1"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endParaRPr>
          </a:p>
        </p:txBody>
      </p:sp>
      <p:sp>
        <p:nvSpPr>
          <p:cNvPr id="6" name="Прямоугольник 5">
            <a:extLst>
              <a:ext uri="{FF2B5EF4-FFF2-40B4-BE49-F238E27FC236}">
                <a16:creationId xmlns:a16="http://schemas.microsoft.com/office/drawing/2014/main" xmlns="" id="{2934E81B-9E06-4DD4-A7CD-C397FA73881E}"/>
              </a:ext>
            </a:extLst>
          </p:cNvPr>
          <p:cNvSpPr/>
          <p:nvPr/>
        </p:nvSpPr>
        <p:spPr>
          <a:xfrm>
            <a:off x="251520" y="1556792"/>
            <a:ext cx="8712968" cy="4814972"/>
          </a:xfrm>
          <a:prstGeom prst="rect">
            <a:avLst/>
          </a:prstGeom>
        </p:spPr>
        <p:txBody>
          <a:bodyPr wrap="square">
            <a:spAutoFit/>
          </a:bodyPr>
          <a:lstStyle/>
          <a:p>
            <a:pPr algn="just">
              <a:lnSpc>
                <a:spcPct val="107000"/>
              </a:lnSpc>
              <a:spcAft>
                <a:spcPts val="600"/>
              </a:spcAft>
            </a:pP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Домбыра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қазақ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халқының</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ең</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кең</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тараған</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екі</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ішекті</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көп</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пернелі</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музыкалық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аспабы</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Ол</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қазақтар</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өмірінде</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маңызды</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орын</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алатын</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өзіндік</a:t>
            </a:r>
            <a:r>
              <a:rPr lang="ru-RU"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музыкалық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сипаты</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бар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аспап</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Алғаш</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эпикалық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дәстүр</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шеңберінде</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жыр</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толғау</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термелерді</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сүйемелдеуге</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қолданылған</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домбыра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кейін</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аспаптық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шығарма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күй</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жанрының</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қалыптасуына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ықпал</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еткен</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Қазіргі</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кезде</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домбыра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жеке</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әнді</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сүйемелдеуге</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күй</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тартуға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халықтық-фольклорлық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музыкада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классикалық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шығармаларды</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орындауға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қолданылатын</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мүмкіндігі</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кең</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музыкалық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аспап</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болып</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табылады</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Домбыра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қазақтың</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халық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аспабы</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Домбыра</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қазақ</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халқының</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әрбір</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үйінде</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болуы</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міндетті</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және</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қажетті</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аспап</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болып</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есептелген</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4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trip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412875"/>
            <a:ext cx="8964488" cy="4154488"/>
          </a:xfrm>
          <a:prstGeom prst="rect">
            <a:avLst/>
          </a:prstGeom>
        </p:spPr>
        <p:txBody>
          <a:bodyPr wrap="square">
            <a:spAutoFit/>
          </a:bodyPr>
          <a:lstStyle/>
          <a:p>
            <a:pPr>
              <a:buFont typeface="Wingdings 2" pitchFamily="18" charset="2"/>
              <a:buNone/>
              <a:defRPr/>
            </a:pPr>
            <a:r>
              <a:rPr lang="ru-RU" altLang="kk-KZ" sz="4400" b="1" dirty="0">
                <a:effectLst>
                  <a:outerShdw blurRad="38100" dist="38100" dir="2700000" algn="tl">
                    <a:srgbClr val="000000">
                      <a:alpha val="43137"/>
                    </a:srgbClr>
                  </a:outerShdw>
                </a:effectLst>
                <a:latin typeface="Times New Roman" pitchFamily="18" charset="0"/>
              </a:rPr>
              <a:t>1989 </a:t>
            </a:r>
            <a:r>
              <a:rPr lang="ru-RU" altLang="kk-KZ" sz="4400" b="1" dirty="0" err="1">
                <a:effectLst>
                  <a:outerShdw blurRad="38100" dist="38100" dir="2700000" algn="tl">
                    <a:srgbClr val="000000">
                      <a:alpha val="43137"/>
                    </a:srgbClr>
                  </a:outerShdw>
                </a:effectLst>
                <a:latin typeface="Times New Roman" pitchFamily="18" charset="0"/>
              </a:rPr>
              <a:t>жылы</a:t>
            </a:r>
            <a:r>
              <a:rPr lang="ru-RU" altLang="kk-KZ" sz="4400" b="1" dirty="0">
                <a:effectLst>
                  <a:outerShdw blurRad="38100" dist="38100" dir="2700000" algn="tl">
                    <a:srgbClr val="000000">
                      <a:alpha val="43137"/>
                    </a:srgbClr>
                  </a:outerShdw>
                </a:effectLst>
                <a:latin typeface="Times New Roman" pitchFamily="18" charset="0"/>
              </a:rPr>
              <a:t> Алматы </a:t>
            </a:r>
            <a:r>
              <a:rPr lang="ru-RU" altLang="kk-KZ" sz="4400" b="1" dirty="0" err="1">
                <a:effectLst>
                  <a:outerShdw blurRad="38100" dist="38100" dir="2700000" algn="tl">
                    <a:srgbClr val="000000">
                      <a:alpha val="43137"/>
                    </a:srgbClr>
                  </a:outerShdw>
                </a:effectLst>
                <a:latin typeface="Times New Roman" pitchFamily="18" charset="0"/>
              </a:rPr>
              <a:t>облысы</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Майтөбе</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жайлауында</a:t>
            </a:r>
            <a:r>
              <a:rPr lang="ru-RU" altLang="kk-KZ" sz="4400" b="1" dirty="0">
                <a:effectLst>
                  <a:outerShdw blurRad="38100" dist="38100" dir="2700000" algn="tl">
                    <a:srgbClr val="000000">
                      <a:alpha val="43137"/>
                    </a:srgbClr>
                  </a:outerShdw>
                </a:effectLst>
                <a:latin typeface="Times New Roman" pitchFamily="18" charset="0"/>
              </a:rPr>
              <a:t> профессор </a:t>
            </a:r>
            <a:r>
              <a:rPr lang="ru-RU" altLang="kk-KZ" sz="4400" b="1" dirty="0" err="1">
                <a:effectLst>
                  <a:outerShdw blurRad="38100" dist="38100" dir="2700000" algn="tl">
                    <a:srgbClr val="000000">
                      <a:alpha val="43137"/>
                    </a:srgbClr>
                  </a:outerShdw>
                </a:effectLst>
                <a:latin typeface="Times New Roman" pitchFamily="18" charset="0"/>
              </a:rPr>
              <a:t>С.Акитаев</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жартас</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суреттерінен</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бір</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адамның</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аспапта</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ойнап</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оның</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айналасында</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билеп</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жүрген</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адамдардың</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бейнесін</a:t>
            </a:r>
            <a:r>
              <a:rPr lang="ru-RU" altLang="kk-KZ" sz="4400" b="1" dirty="0">
                <a:effectLst>
                  <a:outerShdw blurRad="38100" dist="38100" dir="2700000" algn="tl">
                    <a:srgbClr val="000000">
                      <a:alpha val="43137"/>
                    </a:srgbClr>
                  </a:outerShdw>
                </a:effectLst>
                <a:latin typeface="Times New Roman" pitchFamily="18" charset="0"/>
              </a:rPr>
              <a:t> </a:t>
            </a:r>
            <a:r>
              <a:rPr lang="ru-RU" altLang="kk-KZ" sz="4400" b="1" dirty="0" err="1">
                <a:effectLst>
                  <a:outerShdw blurRad="38100" dist="38100" dir="2700000" algn="tl">
                    <a:srgbClr val="000000">
                      <a:alpha val="43137"/>
                    </a:srgbClr>
                  </a:outerShdw>
                </a:effectLst>
                <a:latin typeface="Times New Roman" pitchFamily="18" charset="0"/>
              </a:rPr>
              <a:t>көрген</a:t>
            </a:r>
            <a:r>
              <a:rPr lang="ru-RU" altLang="kk-KZ" sz="4400" b="1" dirty="0">
                <a:effectLst>
                  <a:outerShdw blurRad="38100" dist="38100" dir="2700000" algn="tl">
                    <a:srgbClr val="000000">
                      <a:alpha val="43137"/>
                    </a:srgbClr>
                  </a:outerShdw>
                </a:effectLst>
                <a:latin typeface="Times New Roman" pitchFamily="18" charset="0"/>
              </a:rPr>
              <a:t>.</a:t>
            </a:r>
            <a:endParaRPr lang="ru-RU" sz="4400" dirty="0">
              <a:latin typeface="Arial" charset="0"/>
            </a:endParaRPr>
          </a:p>
        </p:txBody>
      </p:sp>
      <p:sp>
        <p:nvSpPr>
          <p:cNvPr id="4" name="TextBox 3"/>
          <p:cNvSpPr txBox="1"/>
          <p:nvPr/>
        </p:nvSpPr>
        <p:spPr>
          <a:xfrm>
            <a:off x="1258888" y="0"/>
            <a:ext cx="7132637" cy="1754188"/>
          </a:xfrm>
          <a:prstGeom prst="rect">
            <a:avLst/>
          </a:prstGeom>
          <a:noFill/>
        </p:spPr>
        <p:txBody>
          <a:bodyPr wrap="none">
            <a:spAutoFit/>
          </a:bodyPr>
          <a:lstStyle/>
          <a:p>
            <a:pPr>
              <a:defRPr/>
            </a:pPr>
            <a:r>
              <a:rPr lang="ru-RU" altLang="kk-KZ" sz="5400" b="1" dirty="0">
                <a:solidFill>
                  <a:srgbClr val="FF0000"/>
                </a:solidFill>
                <a:effectLst>
                  <a:outerShdw blurRad="38100" dist="38100" dir="2700000" algn="tl">
                    <a:srgbClr val="000000">
                      <a:alpha val="43137"/>
                    </a:srgbClr>
                  </a:outerShdw>
                </a:effectLst>
                <a:latin typeface="Times New Roman" pitchFamily="18" charset="0"/>
              </a:rPr>
              <a:t> </a:t>
            </a:r>
            <a:r>
              <a:rPr lang="ru-RU" altLang="kk-KZ" sz="5400" b="1" dirty="0" err="1">
                <a:solidFill>
                  <a:srgbClr val="FF0000"/>
                </a:solidFill>
                <a:effectLst>
                  <a:outerShdw blurRad="38100" dist="38100" dir="2700000" algn="tl">
                    <a:srgbClr val="000000">
                      <a:alpha val="43137"/>
                    </a:srgbClr>
                  </a:outerShdw>
                </a:effectLst>
                <a:latin typeface="Times New Roman" pitchFamily="18" charset="0"/>
              </a:rPr>
              <a:t>Домбыраның</a:t>
            </a:r>
            <a:r>
              <a:rPr lang="ru-RU" altLang="kk-KZ" sz="5400" b="1" dirty="0">
                <a:solidFill>
                  <a:srgbClr val="FF0000"/>
                </a:solidFill>
                <a:effectLst>
                  <a:outerShdw blurRad="38100" dist="38100" dir="2700000" algn="tl">
                    <a:srgbClr val="000000">
                      <a:alpha val="43137"/>
                    </a:srgbClr>
                  </a:outerShdw>
                </a:effectLst>
                <a:latin typeface="Times New Roman" pitchFamily="18" charset="0"/>
              </a:rPr>
              <a:t> </a:t>
            </a:r>
            <a:r>
              <a:rPr lang="ru-RU" altLang="kk-KZ" sz="5400" b="1" dirty="0" err="1">
                <a:solidFill>
                  <a:srgbClr val="FF0000"/>
                </a:solidFill>
                <a:effectLst>
                  <a:outerShdw blurRad="38100" dist="38100" dir="2700000" algn="tl">
                    <a:srgbClr val="000000">
                      <a:alpha val="43137"/>
                    </a:srgbClr>
                  </a:outerShdw>
                </a:effectLst>
                <a:latin typeface="Times New Roman" pitchFamily="18" charset="0"/>
              </a:rPr>
              <a:t>тарихы</a:t>
            </a:r>
            <a:endParaRPr lang="ru-RU" altLang="kk-KZ" sz="5400" b="1" dirty="0">
              <a:solidFill>
                <a:srgbClr val="FF0000"/>
              </a:solidFill>
              <a:effectLst>
                <a:outerShdw blurRad="38100" dist="38100" dir="2700000" algn="tl">
                  <a:srgbClr val="000000">
                    <a:alpha val="43137"/>
                  </a:srgbClr>
                </a:outerShdw>
              </a:effectLst>
              <a:latin typeface="Times New Roman" pitchFamily="18" charset="0"/>
            </a:endParaRPr>
          </a:p>
          <a:p>
            <a:pPr>
              <a:defRPr/>
            </a:pPr>
            <a:endParaRPr lang="ru-RU" sz="5400" dirty="0">
              <a:solidFill>
                <a:srgbClr val="FF0000"/>
              </a:solidFill>
              <a:latin typeface="Arial" charset="0"/>
            </a:endParaRPr>
          </a:p>
        </p:txBody>
      </p:sp>
    </p:spTree>
    <p:extLst>
      <p:ext uri="{BB962C8B-B14F-4D97-AF65-F5344CB8AC3E}">
        <p14:creationId xmlns:p14="http://schemas.microsoft.com/office/powerpoint/2010/main" val="971777282"/>
      </p:ext>
    </p:extLst>
  </p:cSld>
  <p:clrMapOvr>
    <a:masterClrMapping/>
  </p:clrMapOvr>
  <p:transition advTm="12090">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2fons.ru/download.php?file=201406/2560x1440/2fons.ru-313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4" y="0"/>
            <a:ext cx="91330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xmlns="" id="{8165471C-2DDB-4B7A-BFEA-5A79E8524B7F}"/>
              </a:ext>
            </a:extLst>
          </p:cNvPr>
          <p:cNvSpPr/>
          <p:nvPr/>
        </p:nvSpPr>
        <p:spPr>
          <a:xfrm>
            <a:off x="251520" y="260648"/>
            <a:ext cx="8640960" cy="3693319"/>
          </a:xfrm>
          <a:prstGeom prst="rect">
            <a:avLst/>
          </a:prstGeom>
        </p:spPr>
        <p:txBody>
          <a:bodyPr wrap="square">
            <a:spAutoFit/>
          </a:bodyPr>
          <a:lstStyle/>
          <a:p>
            <a:r>
              <a:rPr lang="kk-KZ" b="1" dirty="0">
                <a:solidFill>
                  <a:srgbClr val="002060"/>
                </a:solidFill>
                <a:latin typeface="Times New Roman" panose="02020603050405020304" pitchFamily="18" charset="0"/>
                <a:ea typeface="Calibri" panose="020F0502020204030204" pitchFamily="34" charset="0"/>
              </a:rPr>
              <a:t>Домбыра тек екі шекті ғана емес, үш шекті де болып келеді. Қазақтың қазақтығын көрсететін ол бірден — бір — домбыра болып табылады. Тіпті осы киелі аспаптың бағасын халықаралық дәрежедегі ғалымдар да ақын, жазушыларда айтып кеткен. Александр Ефимович Алекгоров: Қолдан істелген екі ішекті домбырадан мұндай нәзік, мұндай әсем дыбыстар шығады дегенге мен еш уақытта сенбеген болар едім! Егер де мына қарапайым жаныңа тиетін әнді өз құлағыммен естімеген болсам, мен оның ызыңдаған жаратылыс үнімен ұласатын күшіне де сенбес едім! Сұлтанмахмұт Торайғыров: Біздің қазақ ән құмар халық. Біреу қолына домбыра ұстап ән сала бастаса, ойдағы-қырдағысы жиналып, сегіздегі бала, сексендегі шалына дейін қалмай қамалап, айтып-айтысып жанын жағасына келтіреді. Бара-бара не болса да сол әндегі рух сүйегіне сіңеді, құлағында қалады. Міне, Сұлтамахмүт Торайғыров айтып кеткендей қазақ домбырасын еш уақытта қолынан тастаған емес. </a:t>
            </a:r>
            <a:endParaRPr lang="ru-RU" b="1" dirty="0">
              <a:solidFill>
                <a:srgbClr val="002060"/>
              </a:solidFill>
            </a:endParaRPr>
          </a:p>
        </p:txBody>
      </p:sp>
      <p:pic>
        <p:nvPicPr>
          <p:cNvPr id="3" name="Рисунок 2" descr="http://kazarh.altaynews.kz/uploads/posts/2012-04/1335174953_36eb518462c56ce9b45d29de8fbcb2dd.jpg">
            <a:extLst>
              <a:ext uri="{FF2B5EF4-FFF2-40B4-BE49-F238E27FC236}">
                <a16:creationId xmlns:a16="http://schemas.microsoft.com/office/drawing/2014/main" xmlns="" id="{D97BB524-6A56-418F-B4AB-83D261BAC5D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86037" y="4106547"/>
            <a:ext cx="3971925" cy="2553176"/>
          </a:xfrm>
          <a:prstGeom prst="rect">
            <a:avLst/>
          </a:prstGeom>
          <a:noFill/>
          <a:ln>
            <a:noFill/>
          </a:ln>
        </p:spPr>
      </p:pic>
    </p:spTree>
    <p:extLst>
      <p:ext uri="{BB962C8B-B14F-4D97-AF65-F5344CB8AC3E}">
        <p14:creationId xmlns:p14="http://schemas.microsoft.com/office/powerpoint/2010/main" val="3989133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6" name="Содержимое 5"/>
          <p:cNvSpPr>
            <a:spLocks noGrp="1"/>
          </p:cNvSpPr>
          <p:nvPr>
            <p:ph idx="1"/>
          </p:nvPr>
        </p:nvSpPr>
        <p:spPr>
          <a:xfrm>
            <a:off x="395536" y="1628800"/>
            <a:ext cx="8229600" cy="4525963"/>
          </a:xfrm>
        </p:spPr>
        <p:txBody>
          <a:bodyPr/>
          <a:lstStyle/>
          <a:p>
            <a:endParaRPr lang="ru-RU"/>
          </a:p>
        </p:txBody>
      </p:sp>
      <p:pic>
        <p:nvPicPr>
          <p:cNvPr id="7" name="Picture 2"/>
          <p:cNvPicPr>
            <a:picLocks noChangeAspect="1" noChangeArrowheads="1"/>
          </p:cNvPicPr>
          <p:nvPr/>
        </p:nvPicPr>
        <p:blipFill>
          <a:blip r:embed="rId2"/>
          <a:srcRect/>
          <a:stretch>
            <a:fillRect/>
          </a:stretch>
        </p:blipFill>
        <p:spPr bwMode="auto">
          <a:xfrm>
            <a:off x="1000125" y="187017"/>
            <a:ext cx="7000875" cy="6429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857250" y="357188"/>
            <a:ext cx="7572375" cy="6215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0213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dirty="0"/>
          </a:p>
        </p:txBody>
      </p:sp>
      <p:sp>
        <p:nvSpPr>
          <p:cNvPr id="19459" name="Содержимое 2"/>
          <p:cNvSpPr>
            <a:spLocks noGrp="1"/>
          </p:cNvSpPr>
          <p:nvPr>
            <p:ph idx="1"/>
          </p:nvPr>
        </p:nvSpPr>
        <p:spPr>
          <a:xfrm>
            <a:off x="0" y="0"/>
            <a:ext cx="9144000" cy="6858000"/>
          </a:xfrm>
          <a:blipFill dpi="0" rotWithShape="1">
            <a:blip r:embed="rId3"/>
            <a:srcRect/>
            <a:tile tx="0" ty="0" sx="100000" sy="100000" flip="none" algn="tl"/>
          </a:blipFill>
        </p:spPr>
        <p:txBody>
          <a:bodyPr/>
          <a:lstStyle/>
          <a:p>
            <a:pPr eaLnBrk="1" hangingPunct="1"/>
            <a:r>
              <a:rPr lang="ru-RU" altLang="kk-KZ" dirty="0" err="1" smtClean="0">
                <a:solidFill>
                  <a:srgbClr val="002060"/>
                </a:solidFill>
                <a:latin typeface="Times New Roman" panose="02020603050405020304" pitchFamily="18" charset="0"/>
              </a:rPr>
              <a:t>Атақты</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домбырашылардың</a:t>
            </a:r>
            <a:r>
              <a:rPr lang="ru-RU" altLang="kk-KZ" dirty="0" smtClean="0">
                <a:solidFill>
                  <a:srgbClr val="002060"/>
                </a:solidFill>
                <a:latin typeface="Times New Roman" panose="02020603050405020304" pitchFamily="18" charset="0"/>
              </a:rPr>
              <a:t> б</a:t>
            </a:r>
            <a:r>
              <a:rPr lang="en-US" altLang="kk-KZ" dirty="0" err="1" smtClean="0">
                <a:solidFill>
                  <a:srgbClr val="002060"/>
                </a:solidFill>
                <a:latin typeface="Times New Roman" panose="02020603050405020304" pitchFamily="18" charset="0"/>
              </a:rPr>
              <a:t>i</a:t>
            </a:r>
            <a:r>
              <a:rPr lang="ru-RU" altLang="kk-KZ" dirty="0" smtClean="0">
                <a:solidFill>
                  <a:srgbClr val="002060"/>
                </a:solidFill>
                <a:latin typeface="Times New Roman" panose="02020603050405020304" pitchFamily="18" charset="0"/>
              </a:rPr>
              <a:t>р</a:t>
            </a:r>
            <a:r>
              <a:rPr lang="en-US" altLang="kk-KZ" dirty="0" err="1" smtClean="0">
                <a:solidFill>
                  <a:srgbClr val="002060"/>
                </a:solidFill>
                <a:latin typeface="Times New Roman" panose="02020603050405020304" pitchFamily="18" charset="0"/>
              </a:rPr>
              <a:t>i</a:t>
            </a:r>
            <a:r>
              <a:rPr lang="en-US"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Қазақ</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халқының</a:t>
            </a:r>
            <a:r>
              <a:rPr lang="ru-RU" altLang="kk-KZ" dirty="0" smtClean="0">
                <a:solidFill>
                  <a:srgbClr val="002060"/>
                </a:solidFill>
                <a:latin typeface="Times New Roman" panose="02020603050405020304" pitchFamily="18" charset="0"/>
              </a:rPr>
              <a:t> музыканты </a:t>
            </a:r>
            <a:r>
              <a:rPr lang="ru-RU" altLang="kk-KZ" dirty="0" err="1" smtClean="0">
                <a:solidFill>
                  <a:srgbClr val="002060"/>
                </a:solidFill>
                <a:latin typeface="Times New Roman" panose="02020603050405020304" pitchFamily="18" charset="0"/>
              </a:rPr>
              <a:t>және</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Қазақ</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музыкалық</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мәдениет</a:t>
            </a:r>
            <a:r>
              <a:rPr lang="en-US" altLang="kk-KZ" dirty="0" err="1" smtClean="0">
                <a:solidFill>
                  <a:srgbClr val="002060"/>
                </a:solidFill>
                <a:latin typeface="Times New Roman" panose="02020603050405020304" pitchFamily="18" charset="0"/>
              </a:rPr>
              <a:t>i</a:t>
            </a:r>
            <a:r>
              <a:rPr lang="ru-RU" altLang="kk-KZ" dirty="0" smtClean="0">
                <a:solidFill>
                  <a:srgbClr val="002060"/>
                </a:solidFill>
                <a:latin typeface="Times New Roman" panose="02020603050405020304" pitchFamily="18" charset="0"/>
              </a:rPr>
              <a:t>н</a:t>
            </a:r>
            <a:r>
              <a:rPr lang="en-US" altLang="kk-KZ" dirty="0" err="1" smtClean="0">
                <a:solidFill>
                  <a:srgbClr val="002060"/>
                </a:solidFill>
                <a:latin typeface="Times New Roman" panose="02020603050405020304" pitchFamily="18" charset="0"/>
              </a:rPr>
              <a:t>i</a:t>
            </a:r>
            <a:r>
              <a:rPr lang="ru-RU" altLang="kk-KZ" dirty="0" smtClean="0">
                <a:solidFill>
                  <a:srgbClr val="002060"/>
                </a:solidFill>
                <a:latin typeface="Times New Roman" panose="02020603050405020304" pitchFamily="18" charset="0"/>
              </a:rPr>
              <a:t>ң </a:t>
            </a:r>
            <a:r>
              <a:rPr lang="ru-RU" altLang="kk-KZ" dirty="0" err="1" smtClean="0">
                <a:solidFill>
                  <a:srgbClr val="002060"/>
                </a:solidFill>
                <a:latin typeface="Times New Roman" panose="02020603050405020304" pitchFamily="18" charset="0"/>
              </a:rPr>
              <a:t>дамуына</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үлкен</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ықпал</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еткен</a:t>
            </a:r>
            <a:r>
              <a:rPr lang="ru-RU" altLang="kk-KZ" dirty="0" smtClean="0">
                <a:solidFill>
                  <a:srgbClr val="002060"/>
                </a:solidFill>
                <a:latin typeface="Times New Roman" panose="02020603050405020304" pitchFamily="18" charset="0"/>
              </a:rPr>
              <a:t> </a:t>
            </a:r>
            <a:r>
              <a:rPr lang="ru-RU" altLang="kk-KZ" b="1" dirty="0" err="1" smtClean="0">
                <a:solidFill>
                  <a:srgbClr val="002060"/>
                </a:solidFill>
                <a:latin typeface="Times New Roman" panose="02020603050405020304" pitchFamily="18" charset="0"/>
              </a:rPr>
              <a:t>Құрманғазы</a:t>
            </a:r>
            <a:r>
              <a:rPr lang="ru-RU" altLang="kk-KZ" b="1"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болып</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табылады</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Ол</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шетелде</a:t>
            </a:r>
            <a:r>
              <a:rPr lang="ru-RU" altLang="kk-KZ" dirty="0" smtClean="0">
                <a:solidFill>
                  <a:srgbClr val="002060"/>
                </a:solidFill>
                <a:latin typeface="Times New Roman" panose="02020603050405020304" pitchFamily="18" charset="0"/>
              </a:rPr>
              <a:t> де, </a:t>
            </a:r>
            <a:r>
              <a:rPr lang="ru-RU" altLang="kk-KZ" dirty="0" err="1" smtClean="0">
                <a:solidFill>
                  <a:srgbClr val="002060"/>
                </a:solidFill>
                <a:latin typeface="Times New Roman" panose="02020603050405020304" pitchFamily="18" charset="0"/>
              </a:rPr>
              <a:t>Қазақстанда</a:t>
            </a:r>
            <a:r>
              <a:rPr lang="ru-RU" altLang="kk-KZ" dirty="0" smtClean="0">
                <a:solidFill>
                  <a:srgbClr val="002060"/>
                </a:solidFill>
                <a:latin typeface="Times New Roman" panose="02020603050405020304" pitchFamily="18" charset="0"/>
              </a:rPr>
              <a:t> да </a:t>
            </a:r>
            <a:r>
              <a:rPr lang="ru-RU" altLang="kk-KZ" dirty="0" err="1" smtClean="0">
                <a:solidFill>
                  <a:srgbClr val="002060"/>
                </a:solidFill>
                <a:latin typeface="Times New Roman" panose="02020603050405020304" pitchFamily="18" charset="0"/>
              </a:rPr>
              <a:t>музыкалық</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композицияларымен</a:t>
            </a:r>
            <a:r>
              <a:rPr lang="ru-RU" altLang="kk-KZ" dirty="0" smtClean="0">
                <a:solidFill>
                  <a:srgbClr val="002060"/>
                </a:solidFill>
                <a:latin typeface="Times New Roman" panose="02020603050405020304" pitchFamily="18" charset="0"/>
              </a:rPr>
              <a:t> </a:t>
            </a:r>
            <a:r>
              <a:rPr lang="ru-RU" altLang="kk-KZ" dirty="0" err="1" smtClean="0">
                <a:solidFill>
                  <a:srgbClr val="002060"/>
                </a:solidFill>
                <a:latin typeface="Times New Roman" panose="02020603050405020304" pitchFamily="18" charset="0"/>
              </a:rPr>
              <a:t>әйг</a:t>
            </a:r>
            <a:r>
              <a:rPr lang="en-US" altLang="kk-KZ" dirty="0" err="1" smtClean="0">
                <a:solidFill>
                  <a:srgbClr val="002060"/>
                </a:solidFill>
                <a:latin typeface="Times New Roman" panose="02020603050405020304" pitchFamily="18" charset="0"/>
              </a:rPr>
              <a:t>i</a:t>
            </a:r>
            <a:r>
              <a:rPr lang="ru-RU" altLang="kk-KZ" dirty="0" smtClean="0">
                <a:solidFill>
                  <a:srgbClr val="002060"/>
                </a:solidFill>
                <a:latin typeface="Times New Roman" panose="02020603050405020304" pitchFamily="18" charset="0"/>
              </a:rPr>
              <a:t>л</a:t>
            </a:r>
            <a:r>
              <a:rPr lang="en-US" altLang="kk-KZ" dirty="0" err="1" smtClean="0">
                <a:solidFill>
                  <a:srgbClr val="002060"/>
                </a:solidFill>
                <a:latin typeface="Times New Roman" panose="02020603050405020304" pitchFamily="18" charset="0"/>
              </a:rPr>
              <a:t>i</a:t>
            </a:r>
            <a:r>
              <a:rPr lang="en-US" altLang="kk-KZ" dirty="0" smtClean="0">
                <a:solidFill>
                  <a:srgbClr val="002060"/>
                </a:solidFill>
                <a:latin typeface="Times New Roman" panose="02020603050405020304" pitchFamily="18" charset="0"/>
              </a:rPr>
              <a:t>.</a:t>
            </a:r>
            <a:endParaRPr lang="ru-RU" altLang="kk-KZ" dirty="0" smtClean="0">
              <a:solidFill>
                <a:srgbClr val="002060"/>
              </a:solidFill>
              <a:latin typeface="Times New Roman" panose="02020603050405020304" pitchFamily="18" charset="0"/>
            </a:endParaRPr>
          </a:p>
        </p:txBody>
      </p:sp>
      <p:pic>
        <p:nvPicPr>
          <p:cNvPr id="19460" name="Picture 3" descr="C:\Users\Тимур\Desktop\домбра\kurmangaz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45333"/>
            <a:ext cx="3348037"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C:\Users\Тимур\Desktop\домбра\282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2643801"/>
            <a:ext cx="2986088"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708613"/>
      </p:ext>
    </p:extLst>
  </p:cSld>
  <p:clrMapOvr>
    <a:masterClrMapping/>
  </p:clrMapOvr>
  <p:transition advTm="9313">
    <p:zoom dir="in"/>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781</Words>
  <Application>Microsoft Office PowerPoint</Application>
  <PresentationFormat>Экран (4:3)</PresentationFormat>
  <Paragraphs>65</Paragraphs>
  <Slides>33</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33</vt:i4>
      </vt:variant>
    </vt:vector>
  </HeadingPairs>
  <TitlesOfParts>
    <vt:vector size="38" baseType="lpstr">
      <vt:lpstr>Arial</vt:lpstr>
      <vt:lpstr>Calibri</vt:lpstr>
      <vt:lpstr>Times New Roman</vt:lpstr>
      <vt:lpstr>Wingdings 2</vt:lpstr>
      <vt:lpstr>Тема Office</vt:lpstr>
      <vt:lpstr>Презентация PowerPoint</vt:lpstr>
      <vt:lpstr>МАҚСАТЫ:ДОМБЫРА ТҮРЛЕРІМЕН ТАНЫСУ, ӨЗГЕЛЕРМЕН БӨЛІСУ.</vt:lpstr>
      <vt:lpstr>САУАЛНАМА   АЛУ</vt:lpstr>
      <vt:lpstr>Нағыз қазақ, қазақ емес.            Нағыз қазақ – домбыра!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Шанағы үш бөлек шар тәріздес етіп тұтас ағаштан ойып жасалады. Ұзындығы 75 см, ені 25 см, биігі 4 см. Аспап үш ішекті, оның жалғыз этнографиялык нұсқасы халық музыкалық аспаптар мұражайы қорында сақталып отыр.</vt:lpstr>
      <vt:lpstr>Екі  ішекті көне нұсқа. Шектері дыбысқа лайыктарып бұралады. Ел арасында мұндай домбыраны «алмалы-салмалы», «кепілді –бұраулы» деп атайды. Мұндай домбыра қазір өте сирек жасалады</vt:lpstr>
      <vt:lpstr>Шағын Үлгіде жасалатын, балаларға арналған екі ішекті  аспап, ұзындығы 45-50 см, ені 8-10 см болып келеді. Шанағы құрамалы немесе тұтас ағаштан ойып та жасалады.Сыртына ою-орнек  салынып  жасалатын нәзік, ашық үнді аспап.Аспап негізінен 4-7 және 7-10 жас аралығындағы балаларға арнап жасалады. Жасалу тәсілі қарапайым, домбыра жасау әдісімен ортақ. </vt:lpstr>
      <vt:lpstr>Екі ішекті, шанағы текшелеу сопақша. Негізгі бет тақтайының үстін ала  сағалығынан үндік ойығына дейін салынған қосымша жұқа тақтайды «желбезек тақтай» дейді. Домбыра атауы осы ерекшелігіне  сай  аталған. ұзындығы 90 см, шанағы 18 см. 1983 ж  Мағауия Хамзин желбезек домбыраны жетілдіріп жасаған жалғыз нұсқасы мұражайда сақталуда.</vt:lpstr>
      <vt:lpstr>Презентация PowerPoint</vt:lpstr>
      <vt:lpstr>Тұтас ағаштан ойып жасалатын бес ішекті аспап. Шанақтың бірінің бет қақпасы ағаштан, екіншісі терімен жабылса, кей жағдайда екі беті де ағашпен  жауып жасалады.Мұндай домбырада ойнау өте күрделі.Ел ішінде мұны кейде “қоссаз”, “қос мойын домбыра” деп атайды. Қоссаз аспабын жасау технологиясы өте күрделі. Оны жасауға емен, шетен, қайын, шамшат  ағаштарды қолданады.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«Оқжетпес сазы» домбыра ансамблі</vt:lpstr>
      <vt:lpstr>Презентация PowerPoint</vt:lpstr>
      <vt:lpstr>Домбыра тартайық !</vt:lpstr>
    </vt:vector>
  </TitlesOfParts>
  <Company>Reanimator Extreme Edition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Домбыра-қазақстанның ұлттық аспабы.</dc:title>
  <dc:creator>saule</dc:creator>
  <cp:lastModifiedBy>Акмарал</cp:lastModifiedBy>
  <cp:revision>21</cp:revision>
  <dcterms:created xsi:type="dcterms:W3CDTF">2017-10-25T13:51:27Z</dcterms:created>
  <dcterms:modified xsi:type="dcterms:W3CDTF">2018-02-19T14:04:21Z</dcterms:modified>
</cp:coreProperties>
</file>