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7" r:id="rId6"/>
    <p:sldId id="272" r:id="rId7"/>
    <p:sldId id="269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91" autoAdjust="0"/>
  </p:normalViewPr>
  <p:slideViewPr>
    <p:cSldViewPr>
      <p:cViewPr>
        <p:scale>
          <a:sx n="100" d="100"/>
          <a:sy n="100" d="100"/>
        </p:scale>
        <p:origin x="-70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044325-8056-45FC-88FD-0A4958B349EC}" type="datetimeFigureOut">
              <a:rPr lang="ru-RU"/>
              <a:pPr>
                <a:defRPr/>
              </a:pPr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57710-E56D-4357-A928-746065D15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57710-E56D-4357-A928-746065D15C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0EDB6-5C6F-406B-B221-0B4A66310E5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E54B-1155-4F1C-874C-F5DD3936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8A99-1CE6-4788-9987-873B77532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C7EF9-5E9E-4529-84BA-D22A9C61F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96C7-61DA-4F45-8CB9-12B81FA5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5BE2-0A95-4563-AE69-AF90A6FD5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169F-CF2F-4E09-B285-303366516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C476-76F9-4141-B912-AB933D41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4507-347D-4A41-9B55-18CAA6263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2830-4525-4184-9DF3-6D491EAA0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3935-E9D2-482F-9B61-31ED9837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86A9-445D-4E05-88D4-4874D70DC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CCD31A6-2E07-465E-9C63-09F40F789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y.delfi.ua/norm/22048/591536_cfNarM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pp.vk.me/c312621/v312621433/9b05/x66N12BSxN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avix.ru/%E2%97%B9%D0%B2%D0%B8%D0%BA%D0%B8%20%E2%95%B1w%E2%95%B1index.php%E2%81%87title%E2%95%90%D0%9A%D0%B8%D1%82%D0%B0%D0%BF%D1%84%D0%B5%D1%81%D1%82&amp;action%E2%95%90edit&amp;redlink%E2%95%901" TargetMode="External"/><Relationship Id="rId2" Type="http://schemas.openxmlformats.org/officeDocument/2006/relationships/hyperlink" Target="http://yavix.ru/%D0%B2%D0%B8%D0%BA%D0%B8%20%D0%9A%D0%B0%D0%B7%D0%B0%D1%85%D1%81%D1%82%D0%B0%D0%B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yavix.ru/%D0%B2%D0%B8%D0%BA%D0%B8%20%D0%9E%D0%B1%D1%89%D0%B5%D1%81%D1%82%D0%B2%D0%B5%D0%BD%D0%BD%D1%8B%D0%B9%20%D0%BA%D0%BD%D0%B8%D0%B6%D0%BD%D1%8B%D0%B9%20%D1%88%D0%BA%D0%B0%D1%8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avix.ru/%D0%B2%D0%B8%D0%BA%D0%B8%20%D0%90%D0%BD%D0%B3%D0%BB%D0%B8%D0%B9%D1%81%D0%BA%D0%B8%D0%B9%20%D1%8F%D0%B7%D1%8B%D0%B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1142984"/>
            <a:ext cx="7772400" cy="1828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Буккроссинг 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3110">
            <a:off x="7090553" y="1512902"/>
            <a:ext cx="1101725" cy="112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428604"/>
            <a:ext cx="30812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i="1" dirty="0" smtClean="0"/>
              <a:t>Методическое руководство</a:t>
            </a:r>
            <a:endParaRPr lang="ru-RU" i="1" dirty="0"/>
          </a:p>
        </p:txBody>
      </p:sp>
      <p:pic>
        <p:nvPicPr>
          <p:cNvPr id="10242" name="Picture 2" descr="http://p.calameoassets.com/141028121740-3336b0b148c2992688fe6e21da3c8542/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496"/>
            <a:ext cx="442915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http://y.delfi.ua/norm/22048/591536_cfNarM.jpe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14500" y="428625"/>
            <a:ext cx="5429250" cy="3214688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214438" y="3857625"/>
            <a:ext cx="7000875" cy="157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0850" algn="just"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Книги, представленные на стеллажах проекта «Буккроссинг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Arial" charset="0"/>
              </a:rPr>
              <a:t>в школьной библиотеке»,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можно  брать без записи и оставлять у себя для чтения или передавать друзьям. 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785813" y="5500688"/>
            <a:ext cx="7858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200" dirty="0">
                <a:solidFill>
                  <a:srgbClr val="CCCC00"/>
                </a:solidFill>
                <a:latin typeface="Arial" charset="0"/>
                <a:ea typeface="Times New Roman" pitchFamily="18" charset="0"/>
                <a:cs typeface="Arial" charset="0"/>
              </a:rPr>
              <a:t>Главное </a:t>
            </a:r>
            <a:r>
              <a:rPr lang="ru-RU" sz="2200" dirty="0">
                <a:solidFill>
                  <a:srgbClr val="CCCC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ru-RU" sz="2200" dirty="0">
                <a:solidFill>
                  <a:srgbClr val="CCCC00"/>
                </a:solidFill>
                <a:latin typeface="Arial" charset="0"/>
                <a:ea typeface="Times New Roman" pitchFamily="18" charset="0"/>
                <a:cs typeface="Arial" charset="0"/>
              </a:rPr>
              <a:t> это бережное отношение к оказавшейся у Вас  книге. Ведь ей  предстоит  радовать еще многих читателей</a:t>
            </a:r>
            <a:endParaRPr lang="ru-RU" dirty="0">
              <a:solidFill>
                <a:srgbClr val="CCCC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x_6e75d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8280400" cy="1311275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571500" y="2643188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>
                <a:latin typeface="Calibri" pitchFamily="34" charset="0"/>
              </a:rPr>
              <a:t>     </a:t>
            </a:r>
          </a:p>
          <a:p>
            <a:pPr algn="just">
              <a:lnSpc>
                <a:spcPct val="80000"/>
              </a:lnSpc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429000" y="2087563"/>
            <a:ext cx="5214938" cy="4494212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200">
                <a:solidFill>
                  <a:srgbClr val="CCCC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Буккросинг</a:t>
            </a:r>
            <a:r>
              <a:rPr lang="ru-RU" sz="220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200">
                <a:latin typeface="Cambria" pitchFamily="18" charset="0"/>
                <a:ea typeface="Times New Roman" pitchFamily="18" charset="0"/>
                <a:cs typeface="Arial" charset="0"/>
              </a:rPr>
              <a:t>- это глобальный мировой проект обмена книгами. В рамках этого проекта люди оставляют книги в общественных местах, чтобы дать другим возможность открыть для себя новую книгу или интересного автора.</a:t>
            </a:r>
          </a:p>
          <a:p>
            <a:pPr algn="just" eaLnBrk="0" hangingPunct="0"/>
            <a:r>
              <a:rPr lang="ru-RU" sz="2200">
                <a:solidFill>
                  <a:srgbClr val="CCCC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Буккросинг</a:t>
            </a:r>
            <a:r>
              <a:rPr lang="ru-RU" sz="220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200">
                <a:latin typeface="Cambria" pitchFamily="18" charset="0"/>
                <a:ea typeface="Times New Roman" pitchFamily="18" charset="0"/>
                <a:cs typeface="Arial" charset="0"/>
              </a:rPr>
              <a:t>-это не просто занятие хаотичным обменом книг, это своеобразный мировой книжный клуб. При помощи Интернет-сайтов любой человек, который  любит читать, может найти людей, разделяющих его интересы .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3077" name="Picture 3" descr="&amp;bcy;&amp;ucy;&amp;kcy;&amp;kcy;&amp;rcy;&amp;ocy;&amp;scy;&amp;scy;&amp;icy;&amp;ncy;&amp;gcy; &amp;vcy; &amp;Gcy;&amp;iecy;&amp;rcy;&amp;mcy;&amp;acy;&amp;n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2786062" cy="4286250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rcy;&amp;ucy;&amp;kcy;&amp;icy; &amp;icy; &amp;kcy;&amp;ncy;&amp;icy;&amp;g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143500" cy="3143250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285750" y="3500438"/>
            <a:ext cx="8572500" cy="2643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</a:rPr>
              <a:t>     Проект </a:t>
            </a:r>
            <a:r>
              <a:rPr lang="ru-RU" sz="2000" dirty="0" err="1">
                <a:latin typeface="Calibri" pitchFamily="34" charset="0"/>
              </a:rPr>
              <a:t>буккросинг</a:t>
            </a:r>
            <a:r>
              <a:rPr lang="ru-RU" sz="2000" dirty="0">
                <a:latin typeface="Calibri" pitchFamily="34" charset="0"/>
              </a:rPr>
              <a:t> возник в 2001 году по инициативе специалиста по </a:t>
            </a:r>
            <a:r>
              <a:rPr lang="ru-RU" sz="2000" dirty="0" err="1">
                <a:latin typeface="Calibri" pitchFamily="34" charset="0"/>
              </a:rPr>
              <a:t>интернет-технологиям</a:t>
            </a:r>
            <a:r>
              <a:rPr lang="ru-RU" sz="2000" dirty="0">
                <a:latin typeface="Calibri" pitchFamily="34" charset="0"/>
              </a:rPr>
              <a:t>, американца Рона </a:t>
            </a:r>
            <a:r>
              <a:rPr lang="ru-RU" sz="2000" dirty="0" err="1">
                <a:latin typeface="Calibri" pitchFamily="34" charset="0"/>
              </a:rPr>
              <a:t>Хорнбэкера</a:t>
            </a:r>
            <a:r>
              <a:rPr lang="ru-RU" sz="2000" dirty="0">
                <a:latin typeface="Calibri" pitchFamily="34" charset="0"/>
              </a:rPr>
              <a:t>.  Он оставил некоторое количество своих книг в холле гостиницы для свободного использования другими любителями чтения, а чуть позже создал  сайт </a:t>
            </a:r>
            <a:r>
              <a:rPr lang="ru-RU" sz="2000" u="sng" dirty="0" err="1">
                <a:solidFill>
                  <a:srgbClr val="CCCC00"/>
                </a:solidFill>
                <a:latin typeface="Calibri" pitchFamily="34" charset="0"/>
              </a:rPr>
              <a:t>bookcrossing.com</a:t>
            </a:r>
            <a:r>
              <a:rPr lang="ru-RU" sz="2000" u="sng" dirty="0">
                <a:solidFill>
                  <a:srgbClr val="CCCC00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      Движение из США переместилось в Европу и было тепло встречено в Италии, затем во Франции и по всей Европе, вплоть до Финляндии. 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     В общем же, сейчас по миру в системе распространения книг зарегистрировано более 1.100.000 участников и 9.000.000 книг.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5572125" y="357188"/>
            <a:ext cx="3214688" cy="2800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200" dirty="0">
                <a:latin typeface="Cambria" pitchFamily="18" charset="0"/>
              </a:rPr>
              <a:t>Процесс </a:t>
            </a:r>
            <a:r>
              <a:rPr lang="ru-RU" sz="2200" dirty="0" err="1">
                <a:latin typeface="Cambria" pitchFamily="18" charset="0"/>
              </a:rPr>
              <a:t>буккроссинга</a:t>
            </a:r>
            <a:r>
              <a:rPr lang="ru-RU" sz="2200" dirty="0">
                <a:latin typeface="Cambria" pitchFamily="18" charset="0"/>
              </a:rPr>
              <a:t> состоит из простейшего действия, основанного на принципе</a:t>
            </a:r>
            <a:r>
              <a:rPr lang="ru-RU" sz="2400" dirty="0">
                <a:latin typeface="Cambria" pitchFamily="18" charset="0"/>
              </a:rPr>
              <a:t> </a:t>
            </a:r>
          </a:p>
          <a:p>
            <a:pPr algn="ctr"/>
            <a:r>
              <a:rPr lang="ru-RU" sz="3200" i="1" dirty="0">
                <a:solidFill>
                  <a:srgbClr val="CCCC00"/>
                </a:solidFill>
                <a:latin typeface="Cambria" pitchFamily="18" charset="0"/>
              </a:rPr>
              <a:t>«прочитал – отдай другому»</a:t>
            </a:r>
            <a:r>
              <a:rPr lang="ru-RU" sz="3200" dirty="0">
                <a:solidFill>
                  <a:srgbClr val="CCCC00"/>
                </a:solidFill>
                <a:latin typeface="Cambria" pitchFamily="18" charset="0"/>
              </a:rPr>
              <a:t>. </a:t>
            </a:r>
          </a:p>
        </p:txBody>
      </p:sp>
      <p:pic>
        <p:nvPicPr>
          <p:cNvPr id="4101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102">
            <a:off x="7542213" y="5803900"/>
            <a:ext cx="922337" cy="946150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714375" y="428625"/>
            <a:ext cx="7358063" cy="1200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just"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Девиз </a:t>
            </a:r>
            <a:r>
              <a:rPr lang="ru-RU" sz="2400" dirty="0" err="1">
                <a:latin typeface="Cambria" pitchFamily="18" charset="0"/>
                <a:ea typeface="Times New Roman" pitchFamily="18" charset="0"/>
                <a:cs typeface="Arial" charset="0"/>
              </a:rPr>
              <a:t>буккроссеров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: «Книги должны читаться, а не стоять на полках! Отпуская книгу на волю, ты даешь ей жизнь!» </a:t>
            </a:r>
          </a:p>
        </p:txBody>
      </p:sp>
      <p:pic>
        <p:nvPicPr>
          <p:cNvPr id="5123" name="Picture 2" descr="https://pp.vk.me/c312621/v312621433/9b05/x66N12BSxN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38" y="1857375"/>
            <a:ext cx="6572250" cy="3929063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71500" y="5857875"/>
            <a:ext cx="7643813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 eaLnBrk="0" hangingPunct="0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charset="0"/>
              </a:rPr>
              <a:t>Желтая книга-путешественница – известный во всем мире значок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charset="0"/>
              </a:rPr>
              <a:t>буккроссинга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00034" y="4500570"/>
            <a:ext cx="8215312" cy="17543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Несколько лет подряд в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 tooltip="Казахстан"/>
              </a:rPr>
              <a:t>Казахстане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развивается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буккроссинг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Также крупнейший книгообмен был произведен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ежегодном книжном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фестивале </a:t>
            </a:r>
            <a:r>
              <a:rPr lang="ru-RU" dirty="0" err="1" smtClean="0">
                <a:latin typeface="Arial" pitchFamily="34" charset="0"/>
                <a:cs typeface="Arial" pitchFamily="34" charset="0"/>
                <a:hlinkClick r:id="rId3" tooltip="Китапфест (страница отсутствует)"/>
              </a:rPr>
              <a:t>Китапфест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2014 года.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Согласно данным организаторов, был роздано и обменено более 10 000 книг.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Также стихийные акции книгообмена происходят в других городах посредством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4" tooltip="Общественный книжный шкаф"/>
              </a:rPr>
              <a:t>Общественного книжного 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4" tooltip="Общественный книжный шкаф"/>
              </a:rPr>
              <a:t>шкафа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5720" y="0"/>
            <a:ext cx="8501063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/>
            <a:r>
              <a:rPr lang="ru-RU" sz="3600" dirty="0">
                <a:latin typeface="Cambria" pitchFamily="18" charset="0"/>
                <a:ea typeface="Times New Roman" pitchFamily="18" charset="0"/>
                <a:cs typeface="Arial" charset="0"/>
              </a:rPr>
              <a:t>В </a:t>
            </a:r>
            <a:r>
              <a:rPr lang="ru-RU" sz="3600" dirty="0" smtClean="0">
                <a:latin typeface="Cambria" pitchFamily="18" charset="0"/>
                <a:ea typeface="Times New Roman" pitchFamily="18" charset="0"/>
                <a:cs typeface="Arial" charset="0"/>
              </a:rPr>
              <a:t>Казахстане </a:t>
            </a:r>
            <a:r>
              <a:rPr lang="ru-RU" sz="3600" dirty="0">
                <a:latin typeface="Cambria" pitchFamily="18" charset="0"/>
                <a:ea typeface="Times New Roman" pitchFamily="18" charset="0"/>
                <a:cs typeface="Arial" charset="0"/>
              </a:rPr>
              <a:t>движение  </a:t>
            </a:r>
            <a:r>
              <a:rPr lang="ru-RU" sz="3600" dirty="0" err="1">
                <a:latin typeface="Cambria" pitchFamily="18" charset="0"/>
                <a:ea typeface="Times New Roman" pitchFamily="18" charset="0"/>
                <a:cs typeface="Arial" charset="0"/>
              </a:rPr>
              <a:t>буккроссеров</a:t>
            </a:r>
            <a:r>
              <a:rPr lang="ru-RU" sz="3600" dirty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3600" dirty="0" smtClean="0">
                <a:latin typeface="Cambria" pitchFamily="18" charset="0"/>
                <a:ea typeface="Times New Roman" pitchFamily="18" charset="0"/>
                <a:cs typeface="Arial" charset="0"/>
              </a:rPr>
              <a:t>существует  </a:t>
            </a:r>
            <a:r>
              <a:rPr lang="ru-RU" sz="3600" dirty="0">
                <a:latin typeface="Cambria" pitchFamily="18" charset="0"/>
                <a:ea typeface="Times New Roman" pitchFamily="18" charset="0"/>
                <a:cs typeface="Arial" charset="0"/>
              </a:rPr>
              <a:t>уже не первый год</a:t>
            </a:r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5929322" y="3643314"/>
            <a:ext cx="291708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Cambria" pitchFamily="18" charset="0"/>
              </a:rPr>
              <a:t>Киоск </a:t>
            </a:r>
            <a:r>
              <a:rPr lang="ru-RU" sz="1600" dirty="0" err="1">
                <a:latin typeface="Cambria" pitchFamily="18" charset="0"/>
              </a:rPr>
              <a:t>буккросинга</a:t>
            </a:r>
            <a:r>
              <a:rPr lang="ru-RU" sz="1600" dirty="0">
                <a:latin typeface="Cambria" pitchFamily="18" charset="0"/>
              </a:rPr>
              <a:t> в </a:t>
            </a:r>
            <a:r>
              <a:rPr lang="ru-RU" sz="1600" dirty="0" err="1" smtClean="0">
                <a:latin typeface="Cambria" pitchFamily="18" charset="0"/>
              </a:rPr>
              <a:t>Алматы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2" name="Picture 2" descr="http://upload.wikimedia.org/wikipedia/commons/thumb/f/fd/%D0%91%D1%83%D0%BA%D0%BA%D1%80%D0%BE%D1%81%D1%81%D0%B8%D0%BD%D0%B3_%D0%90%D0%BB%D0%BC%D0%B0%D1%82%D1%8B_%D0%9A%D0%B8%D1%82%D0%B0%D0%BF%D1%84%D0%B5%D1%81%D1%82.jpg/220px-%D0%91%D1%83%D0%BA%D0%BA%D1%80%D0%BE%D1%81%D1%81%D0%B8%D0%BD%D0%B3_%D0%90%D0%BB%D0%BC%D0%B0%D1%82%D1%8B_%D0%9A%D0%B8%D1%82%D0%B0%D0%BF%D1%84%D0%B5%D1%81%D1%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357298"/>
            <a:ext cx="3340947" cy="22171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357298"/>
            <a:ext cx="5072098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С </a:t>
            </a:r>
            <a:r>
              <a:rPr lang="ru-RU" dirty="0" smtClean="0"/>
              <a:t>осени прошлого года создана инициативная команда которая занимается развитием этого движения. В В данный момент команда занимается разработкой </a:t>
            </a:r>
            <a:r>
              <a:rPr lang="ru-RU" dirty="0" smtClean="0"/>
              <a:t>сайта </a:t>
            </a:r>
            <a:r>
              <a:rPr lang="ru-RU" dirty="0" err="1" smtClean="0"/>
              <a:t>bookcrossing.kz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8143932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Разновидности </a:t>
            </a:r>
            <a:r>
              <a:rPr lang="ru-RU" sz="2400" b="1" dirty="0" err="1" smtClean="0"/>
              <a:t>буккроссинга</a:t>
            </a:r>
            <a:endParaRPr lang="ru-RU" sz="2400" b="1" dirty="0" smtClean="0"/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классический»- </a:t>
            </a:r>
            <a:r>
              <a:rPr lang="ru-RU" sz="2400" dirty="0" smtClean="0"/>
              <a:t>с </a:t>
            </a:r>
            <a:r>
              <a:rPr lang="ru-RU" sz="2400" dirty="0" smtClean="0"/>
              <a:t>помощью специальных мест </a:t>
            </a:r>
            <a:r>
              <a:rPr lang="ru-RU" sz="2400" i="1" dirty="0" smtClean="0"/>
              <a:t>- </a:t>
            </a:r>
            <a:r>
              <a:rPr lang="ru-RU" sz="2400" i="1" dirty="0" smtClean="0"/>
              <a:t>зон </a:t>
            </a:r>
            <a:r>
              <a:rPr lang="ru-RU" sz="2400" i="1" dirty="0" err="1" smtClean="0"/>
              <a:t>буккроссинга</a:t>
            </a:r>
            <a:r>
              <a:rPr lang="ru-RU" sz="2400" dirty="0" smtClean="0"/>
              <a:t> (полок, шкафов в помещениях, уличных библиотек, </a:t>
            </a:r>
            <a:r>
              <a:rPr lang="ru-RU" sz="2400" dirty="0" err="1" smtClean="0"/>
              <a:t>арт-объектов</a:t>
            </a:r>
            <a:r>
              <a:rPr lang="ru-RU" sz="2400" dirty="0" smtClean="0"/>
              <a:t>);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букрей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2" tooltip="Английский язык"/>
              </a:rPr>
              <a:t> англ.</a:t>
            </a:r>
            <a:r>
              <a:rPr lang="ru-RU" sz="2400" dirty="0" smtClean="0"/>
              <a:t>  </a:t>
            </a:r>
            <a:r>
              <a:rPr lang="ru-RU" sz="2400" i="1" dirty="0" smtClean="0"/>
              <a:t> </a:t>
            </a:r>
            <a:r>
              <a:rPr lang="ru-RU" sz="2400" dirty="0" err="1" smtClean="0"/>
              <a:t>bookray</a:t>
            </a:r>
            <a:r>
              <a:rPr lang="ru-RU" sz="2400" i="1" dirty="0" smtClean="0"/>
              <a:t> </a:t>
            </a:r>
            <a:r>
              <a:rPr lang="ru-RU" sz="2400" dirty="0" smtClean="0"/>
              <a:t>) — пересылка книги по почте, по цепочке, от одного участника к следующему, часто пересекая границы стран и континентов. Книга не возвращается к отпустившему её </a:t>
            </a:r>
            <a:r>
              <a:rPr lang="ru-RU" sz="2400" dirty="0" err="1" smtClean="0"/>
              <a:t>буккроссеру</a:t>
            </a:r>
            <a:r>
              <a:rPr lang="ru-RU" sz="2400" dirty="0" smtClean="0"/>
              <a:t>.</a:t>
            </a: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букринг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2" tooltip="Английский язык"/>
              </a:rPr>
              <a:t> англ.</a:t>
            </a:r>
            <a:r>
              <a:rPr lang="ru-RU" sz="2400" dirty="0" smtClean="0"/>
              <a:t>  </a:t>
            </a:r>
            <a:r>
              <a:rPr lang="ru-RU" sz="2400" i="1" dirty="0" smtClean="0"/>
              <a:t> </a:t>
            </a:r>
            <a:r>
              <a:rPr lang="ru-RU" sz="2400" dirty="0" err="1" smtClean="0"/>
              <a:t>bookring</a:t>
            </a:r>
            <a:r>
              <a:rPr lang="ru-RU" sz="2400" i="1" dirty="0" smtClean="0"/>
              <a:t> </a:t>
            </a:r>
            <a:r>
              <a:rPr lang="ru-RU" sz="2400" dirty="0" smtClean="0"/>
              <a:t>) — единственное отличие от </a:t>
            </a:r>
            <a:r>
              <a:rPr lang="ru-RU" sz="2400" dirty="0" err="1" smtClean="0"/>
              <a:t>букрея</a:t>
            </a:r>
            <a:r>
              <a:rPr lang="ru-RU" sz="2400" dirty="0" smtClean="0"/>
              <a:t> — книга должна вернуться к отпустившему её </a:t>
            </a:r>
            <a:r>
              <a:rPr lang="ru-RU" sz="2400" dirty="0" err="1" smtClean="0"/>
              <a:t>буккроссеру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928688" y="1"/>
            <a:ext cx="7572375" cy="12618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152352" bIns="0" anchor="ctr">
            <a:spAutoFit/>
          </a:bodyPr>
          <a:lstStyle/>
          <a:p>
            <a:pPr algn="ctr" eaLnBrk="0" hangingPunct="0"/>
            <a:r>
              <a:rPr lang="ru-RU" sz="3600" dirty="0" smtClean="0">
                <a:latin typeface="Cambria" pitchFamily="18" charset="0"/>
                <a:cs typeface="Arial" charset="0"/>
              </a:rPr>
              <a:t>Б</a:t>
            </a:r>
            <a:r>
              <a:rPr lang="ru-RU" sz="3600" dirty="0" smtClean="0">
                <a:latin typeface="Cambria" pitchFamily="18" charset="0"/>
                <a:cs typeface="Arial" charset="0"/>
              </a:rPr>
              <a:t>уккроссинг </a:t>
            </a:r>
            <a:r>
              <a:rPr lang="ru-RU" sz="3600" dirty="0">
                <a:latin typeface="Cambria" pitchFamily="18" charset="0"/>
              </a:rPr>
              <a:t>набирает популярность</a:t>
            </a:r>
            <a:endParaRPr lang="ru-RU" sz="3600" dirty="0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00063" y="1357313"/>
            <a:ext cx="8215312" cy="4308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ru-RU" sz="2200" dirty="0">
                <a:latin typeface="Cambria" pitchFamily="18" charset="0"/>
              </a:rPr>
              <a:t>      </a:t>
            </a:r>
            <a:r>
              <a:rPr lang="ru-RU" sz="2200" dirty="0" smtClean="0">
                <a:latin typeface="Cambria" pitchFamily="18" charset="0"/>
              </a:rPr>
              <a:t>                              Места  </a:t>
            </a:r>
            <a:r>
              <a:rPr lang="ru-RU" sz="2200" dirty="0">
                <a:latin typeface="Cambria" pitchFamily="18" charset="0"/>
              </a:rPr>
              <a:t>для обмена </a:t>
            </a:r>
            <a:r>
              <a:rPr lang="ru-RU" sz="2200" dirty="0" smtClean="0">
                <a:latin typeface="Cambria" pitchFamily="18" charset="0"/>
              </a:rPr>
              <a:t>книг</a:t>
            </a:r>
            <a:endParaRPr lang="ru-RU" sz="2200" dirty="0">
              <a:latin typeface="Cambria" pitchFamily="18" charset="0"/>
            </a:endParaRPr>
          </a:p>
        </p:txBody>
      </p:sp>
      <p:pic>
        <p:nvPicPr>
          <p:cNvPr id="5122" name="Picture 2" descr="https://image.jimcdn.com/app/cms/image/transf/dimension=682x2048:format=jpg/path/s4441466dca0675d1/image/i7c6a25ce2a1cc167/version/1431522784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2470" y="2500306"/>
            <a:ext cx="3055094" cy="4071966"/>
          </a:xfrm>
          <a:prstGeom prst="rect">
            <a:avLst/>
          </a:prstGeom>
          <a:noFill/>
        </p:spPr>
      </p:pic>
      <p:pic>
        <p:nvPicPr>
          <p:cNvPr id="7175" name="Picture 6" descr="Little Free Library: &amp;bcy;&amp;icy;&amp;bcy;&amp;lcy;&amp;icy;&amp;ocy;&amp;tcy;&amp;iecy;&amp;kcy;&amp;acy; &amp;vcy; &amp;bcy;&amp;ocy;&amp;kcy;&amp;s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71678"/>
            <a:ext cx="2214578" cy="227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4" descr="Little Free Library: &amp;bcy;&amp;icy;&amp;bcy;&amp;lcy;&amp;icy;&amp;ocy;&amp;tcy;&amp;iecy;&amp;kcy;&amp;acy; &amp;vcy; &amp;bcy;&amp;ocy;&amp;kcy;&amp;s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500570"/>
            <a:ext cx="225100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s://ds03.infourok.ru/uploads/ex/12d0/00024937-d239638e/img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357562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1340783029_nelbuk-internet-bibliot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571625"/>
            <a:ext cx="4214813" cy="3857625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285852" y="214290"/>
            <a:ext cx="648335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0850" eaLnBrk="0" hangingPunct="0"/>
            <a:r>
              <a:rPr lang="ru-RU" sz="2800" dirty="0">
                <a:solidFill>
                  <a:srgbClr val="CCCC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Превратим весь мир в библиотеку!</a:t>
            </a: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214313" y="714375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u-RU" sz="3200" dirty="0">
                <a:latin typeface="Cambria" pitchFamily="18" charset="0"/>
                <a:ea typeface="Times New Roman" pitchFamily="18" charset="0"/>
                <a:cs typeface="Arial" charset="0"/>
              </a:rPr>
              <a:t>Буккроссинг в </a:t>
            </a:r>
            <a:r>
              <a:rPr lang="ru-RU" sz="3200" dirty="0" smtClean="0">
                <a:latin typeface="Cambria" pitchFamily="18" charset="0"/>
                <a:ea typeface="Times New Roman" pitchFamily="18" charset="0"/>
                <a:cs typeface="Arial" charset="0"/>
              </a:rPr>
              <a:t>библиотеке</a:t>
            </a:r>
            <a:endParaRPr lang="ru-RU" sz="3200" dirty="0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14313" y="1571625"/>
            <a:ext cx="4357687" cy="3878263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8125" algn="just" eaLnBrk="0" hangingPunct="0"/>
            <a:r>
              <a:rPr lang="ru-RU" sz="2200">
                <a:latin typeface="Arial" charset="0"/>
                <a:ea typeface="Times New Roman" pitchFamily="18" charset="0"/>
                <a:cs typeface="Arial" charset="0"/>
              </a:rPr>
              <a:t>Уважаемые читатели </a:t>
            </a:r>
            <a:r>
              <a:rPr lang="ru-RU" sz="2400">
                <a:latin typeface="Cambria" pitchFamily="18" charset="0"/>
                <a:ea typeface="Times New Roman" pitchFamily="18" charset="0"/>
                <a:cs typeface="Arial" charset="0"/>
              </a:rPr>
              <a:t>нашей библиотеки!</a:t>
            </a:r>
          </a:p>
          <a:p>
            <a:pPr indent="238125" algn="just" eaLnBrk="0" hangingPunct="0"/>
            <a:r>
              <a:rPr lang="ru-RU" sz="2200">
                <a:latin typeface="Cambria" pitchFamily="18" charset="0"/>
                <a:ea typeface="Times New Roman" pitchFamily="18" charset="0"/>
                <a:cs typeface="Arial" charset="0"/>
              </a:rPr>
              <a:t>Мы приглашаем всех любителей чтения поучаствовать в увлекательном проекте книгообмена.</a:t>
            </a:r>
          </a:p>
          <a:p>
            <a:pPr indent="238125" algn="just" eaLnBrk="0" hangingPunct="0"/>
            <a:r>
              <a:rPr lang="ru-RU" sz="2200">
                <a:latin typeface="Cambria" pitchFamily="18" charset="0"/>
                <a:ea typeface="Times New Roman" pitchFamily="18" charset="0"/>
                <a:cs typeface="Arial" charset="0"/>
              </a:rPr>
              <a:t>Каждая «отпущенная на свободу» книга, может сделать вас счастливее, познакомить с интересными людьми и изменить вашу жизнь.</a:t>
            </a:r>
            <a:endParaRPr lang="ru-RU" sz="2400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9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3899">
            <a:off x="638175" y="5634038"/>
            <a:ext cx="858838" cy="879475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31038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642938"/>
            <a:ext cx="4714875" cy="4000500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50" y="642938"/>
            <a:ext cx="3786188" cy="3986212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300">
                <a:latin typeface="Cambria" pitchFamily="18" charset="0"/>
                <a:ea typeface="Times New Roman" pitchFamily="18" charset="0"/>
                <a:cs typeface="Arial" charset="0"/>
              </a:rPr>
              <a:t>Если у вас есть книги, которыми вы можете поделиться с другими, – приносите их и выставляйте на  стеллажи по разделам или передавайте сотрудникам читального зала для размещения на стеллажах. </a:t>
            </a:r>
          </a:p>
          <a:p>
            <a:pPr indent="450850" algn="just" eaLnBrk="0" hangingPunct="0"/>
            <a:r>
              <a:rPr lang="ru-RU" sz="2300">
                <a:latin typeface="Cambria" pitchFamily="18" charset="0"/>
                <a:ea typeface="Times New Roman" pitchFamily="18" charset="0"/>
                <a:cs typeface="Arial" charset="0"/>
              </a:rPr>
              <a:t>Отпуская книгу на волю, вы даете ей жизнь! </a:t>
            </a:r>
          </a:p>
        </p:txBody>
      </p:sp>
      <p:pic>
        <p:nvPicPr>
          <p:cNvPr id="9222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3899">
            <a:off x="7793038" y="5759450"/>
            <a:ext cx="931862" cy="954088"/>
          </a:xfrm>
          <a:prstGeom prst="rect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393</TotalTime>
  <Words>391</Words>
  <Application>Microsoft Office PowerPoint</Application>
  <PresentationFormat>Экран (4:3)</PresentationFormat>
  <Paragraphs>34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Текстура</vt:lpstr>
      <vt:lpstr> Буккроссинг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sseu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Буккроссинг (bookcrossing) СГЭУ</dc:title>
  <dc:creator>PopovaM.V</dc:creator>
  <cp:lastModifiedBy>Dariga</cp:lastModifiedBy>
  <cp:revision>36</cp:revision>
  <dcterms:created xsi:type="dcterms:W3CDTF">2013-12-23T10:40:07Z</dcterms:created>
  <dcterms:modified xsi:type="dcterms:W3CDTF">2017-10-02T04:31:12Z</dcterms:modified>
</cp:coreProperties>
</file>